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4"/>
  </p:notesMasterIdLst>
  <p:sldIdLst>
    <p:sldId id="256" r:id="rId2"/>
    <p:sldId id="273" r:id="rId3"/>
    <p:sldId id="263" r:id="rId4"/>
    <p:sldId id="266" r:id="rId5"/>
    <p:sldId id="261" r:id="rId6"/>
    <p:sldId id="269" r:id="rId7"/>
    <p:sldId id="274" r:id="rId8"/>
    <p:sldId id="267" r:id="rId9"/>
    <p:sldId id="275" r:id="rId10"/>
    <p:sldId id="276" r:id="rId11"/>
    <p:sldId id="390" r:id="rId12"/>
    <p:sldId id="277" r:id="rId13"/>
    <p:sldId id="278" r:id="rId14"/>
    <p:sldId id="279" r:id="rId15"/>
    <p:sldId id="280" r:id="rId16"/>
    <p:sldId id="281" r:id="rId17"/>
    <p:sldId id="282" r:id="rId18"/>
    <p:sldId id="392" r:id="rId19"/>
    <p:sldId id="391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84" r:id="rId39"/>
    <p:sldId id="302" r:id="rId40"/>
    <p:sldId id="303" r:id="rId41"/>
    <p:sldId id="385" r:id="rId42"/>
    <p:sldId id="304" r:id="rId43"/>
    <p:sldId id="305" r:id="rId44"/>
    <p:sldId id="306" r:id="rId45"/>
    <p:sldId id="386" r:id="rId46"/>
    <p:sldId id="322" r:id="rId47"/>
    <p:sldId id="341" r:id="rId48"/>
    <p:sldId id="333" r:id="rId49"/>
    <p:sldId id="334" r:id="rId50"/>
    <p:sldId id="393" r:id="rId51"/>
    <p:sldId id="308" r:id="rId52"/>
    <p:sldId id="382" r:id="rId53"/>
    <p:sldId id="320" r:id="rId54"/>
    <p:sldId id="321" r:id="rId55"/>
    <p:sldId id="383" r:id="rId56"/>
    <p:sldId id="323" r:id="rId57"/>
    <p:sldId id="324" r:id="rId58"/>
    <p:sldId id="387" r:id="rId59"/>
    <p:sldId id="394" r:id="rId60"/>
    <p:sldId id="396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50" r:id="rId69"/>
    <p:sldId id="351" r:id="rId70"/>
    <p:sldId id="363" r:id="rId71"/>
    <p:sldId id="397" r:id="rId72"/>
    <p:sldId id="379" r:id="rId73"/>
    <p:sldId id="378" r:id="rId74"/>
    <p:sldId id="380" r:id="rId75"/>
    <p:sldId id="388" r:id="rId76"/>
    <p:sldId id="352" r:id="rId77"/>
    <p:sldId id="353" r:id="rId78"/>
    <p:sldId id="354" r:id="rId79"/>
    <p:sldId id="355" r:id="rId80"/>
    <p:sldId id="361" r:id="rId81"/>
    <p:sldId id="366" r:id="rId82"/>
    <p:sldId id="367" r:id="rId83"/>
    <p:sldId id="368" r:id="rId84"/>
    <p:sldId id="369" r:id="rId85"/>
    <p:sldId id="370" r:id="rId86"/>
    <p:sldId id="356" r:id="rId87"/>
    <p:sldId id="362" r:id="rId88"/>
    <p:sldId id="364" r:id="rId89"/>
    <p:sldId id="371" r:id="rId90"/>
    <p:sldId id="365" r:id="rId91"/>
    <p:sldId id="389" r:id="rId92"/>
    <p:sldId id="398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FF2"/>
    <a:srgbClr val="FFE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8"/>
  </p:normalViewPr>
  <p:slideViewPr>
    <p:cSldViewPr snapToGrid="0" snapToObjects="1">
      <p:cViewPr varScale="1">
        <p:scale>
          <a:sx n="68" d="100"/>
          <a:sy n="68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7-14T03:57:23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19612 2242 0</inkml:trace>
  <inkml:trace contextRef="#ctx0" brushRef="#br0">17252 2384 0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F97-7240-CA4F-8841-0AC551CB748F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6655-90FC-BD4C-B636-A157F5318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Theseus</a:t>
            </a:r>
            <a:r>
              <a:rPr lang="en-US" baseline="0" dirty="0"/>
              <a:t> did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3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tree has some really nice structure: all the things at the first</a:t>
            </a:r>
            <a:r>
              <a:rPr lang="en-US" baseline="0" dirty="0"/>
              <a:t> level are one away from the root, all the things at the second level are two away from the root,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219-3B36-4A2F-8858-28F99E526455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3DC-031C-462E-9F80-9CEF263D6BA8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93C3-C042-44F4-8F16-F86B5046B3A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E678-605B-4CD3-BD2E-5E038D6BC005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6CEF2-5DA7-45C8-994A-0CE9D4B63F07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E5A0-E40D-443C-AD27-CEFB89C7C5D7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228-EF6F-4402-9DF6-243A0FB6457F}" type="datetime1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7978-2271-4360-B3B6-547DA72AD831}" type="datetime1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F912-AEFC-4987-BA5C-9E41C4F7D73B}" type="datetime1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533C-E00D-4BC9-9516-D3504421B43C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4474-E6F0-4837-A0CE-8FE9F65C868E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Analysis of Algorithms by Samyan Wahla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B71C4-D6F1-47BA-99EE-880D4D8C83E3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Analysis of Algorithms by Samyan Wahla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10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4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2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2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180728"/>
          </a:xfrm>
        </p:spPr>
        <p:txBody>
          <a:bodyPr/>
          <a:lstStyle/>
          <a:p>
            <a:r>
              <a:rPr lang="en-US" dirty="0"/>
              <a:t>Has </a:t>
            </a:r>
            <a:r>
              <a:rPr lang="en-US" dirty="0">
                <a:solidFill>
                  <a:schemeClr val="accent1"/>
                </a:solidFill>
              </a:rPr>
              <a:t>vertices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edges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</a:t>
            </a:r>
            <a:r>
              <a:rPr lang="en-US" b="1" dirty="0">
                <a:solidFill>
                  <a:schemeClr val="accent4"/>
                </a:solidFill>
              </a:rPr>
              <a:t>DIRECTED</a:t>
            </a:r>
            <a:r>
              <a:rPr lang="en-US" dirty="0">
                <a:solidFill>
                  <a:schemeClr val="accent4"/>
                </a:solidFill>
              </a:rPr>
              <a:t> edges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(1,3), (2,4), (3,4), (4,3), (3,2) }</a:t>
            </a:r>
          </a:p>
        </p:txBody>
      </p:sp>
      <p:sp>
        <p:nvSpPr>
          <p:cNvPr id="8" name="Oval 7"/>
          <p:cNvSpPr/>
          <p:nvPr/>
        </p:nvSpPr>
        <p:spPr>
          <a:xfrm>
            <a:off x="7431741" y="1686441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00565" y="705178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97788" y="255601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37928" y="3653214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7"/>
            <a:endCxn id="12" idx="2"/>
          </p:cNvCxnSpPr>
          <p:nvPr/>
        </p:nvCxnSpPr>
        <p:spPr>
          <a:xfrm flipV="1">
            <a:off x="8188861" y="2878746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7960658" y="1350637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9323295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7982674" y="2237375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6"/>
            <a:endCxn id="12" idx="3"/>
          </p:cNvCxnSpPr>
          <p:nvPr/>
        </p:nvCxnSpPr>
        <p:spPr>
          <a:xfrm flipV="1">
            <a:off x="8283386" y="3106951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617834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3237" y="5344634"/>
            <a:ext cx="4769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in-degree</a:t>
            </a:r>
            <a:r>
              <a:rPr lang="en-US" sz="2000" dirty="0"/>
              <a:t>  of vertex 4 is 2.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out-degree</a:t>
            </a:r>
            <a:r>
              <a:rPr lang="en-US" sz="2000" dirty="0"/>
              <a:t> of vertex 4 is 1.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</a:t>
            </a:r>
            <a:r>
              <a:rPr lang="en-US" sz="2000" dirty="0">
                <a:solidFill>
                  <a:schemeClr val="accent5"/>
                </a:solidFill>
              </a:rPr>
              <a:t> incoming neighbors </a:t>
            </a:r>
            <a:r>
              <a:rPr lang="en-US" sz="2000" dirty="0"/>
              <a:t>are 2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 </a:t>
            </a:r>
            <a:r>
              <a:rPr lang="en-US" sz="2000" dirty="0">
                <a:solidFill>
                  <a:schemeClr val="accent5"/>
                </a:solidFill>
              </a:rPr>
              <a:t>outgoing neighbor</a:t>
            </a:r>
            <a:r>
              <a:rPr lang="en-US" sz="2000" dirty="0"/>
              <a:t> is 3.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D8E9-D09C-4757-8DFA-72EBC7719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212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21903" y="1995899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138399" y="2668526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888614" y="4846751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1     2      3      </a:t>
            </a:r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5E27F93-DDE4-466C-9BDF-B845C382C902}"/>
              </a:ext>
            </a:extLst>
          </p:cNvPr>
          <p:cNvSpPr txBox="1"/>
          <p:nvPr/>
        </p:nvSpPr>
        <p:spPr>
          <a:xfrm>
            <a:off x="7581246" y="1899971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Indegree?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B653E-F1B4-4BE9-95E2-F00D368CE3FB}"/>
              </a:ext>
            </a:extLst>
          </p:cNvPr>
          <p:cNvSpPr txBox="1"/>
          <p:nvPr/>
        </p:nvSpPr>
        <p:spPr>
          <a:xfrm>
            <a:off x="7604705" y="2220354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Outdegree?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7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21903" y="1995899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138399" y="2668526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888614" y="4846751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1     2      3      </a:t>
            </a:r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7678368" y="2247339"/>
            <a:ext cx="768110" cy="890308"/>
          </a:xfrm>
          <a:custGeom>
            <a:avLst/>
            <a:gdLst>
              <a:gd name="connsiteX0" fmla="*/ 766385 w 768110"/>
              <a:gd name="connsiteY0" fmla="*/ 621367 h 890308"/>
              <a:gd name="connsiteX1" fmla="*/ 766385 w 768110"/>
              <a:gd name="connsiteY1" fmla="*/ 567579 h 890308"/>
              <a:gd name="connsiteX2" fmla="*/ 748456 w 768110"/>
              <a:gd name="connsiteY2" fmla="*/ 262779 h 890308"/>
              <a:gd name="connsiteX3" fmla="*/ 587091 w 768110"/>
              <a:gd name="connsiteY3" fmla="*/ 11767 h 890308"/>
              <a:gd name="connsiteX4" fmla="*/ 49208 w 768110"/>
              <a:gd name="connsiteY4" fmla="*/ 101414 h 890308"/>
              <a:gd name="connsiteX5" fmla="*/ 67138 w 768110"/>
              <a:gd name="connsiteY5" fmla="*/ 621367 h 890308"/>
              <a:gd name="connsiteX6" fmla="*/ 425726 w 768110"/>
              <a:gd name="connsiteY6" fmla="*/ 890308 h 89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110" h="890308">
                <a:moveTo>
                  <a:pt x="766385" y="621367"/>
                </a:moveTo>
                <a:cubicBezTo>
                  <a:pt x="767879" y="624355"/>
                  <a:pt x="769373" y="627344"/>
                  <a:pt x="766385" y="567579"/>
                </a:cubicBezTo>
                <a:cubicBezTo>
                  <a:pt x="763397" y="507814"/>
                  <a:pt x="778338" y="355414"/>
                  <a:pt x="748456" y="262779"/>
                </a:cubicBezTo>
                <a:cubicBezTo>
                  <a:pt x="718574" y="170144"/>
                  <a:pt x="703632" y="38661"/>
                  <a:pt x="587091" y="11767"/>
                </a:cubicBezTo>
                <a:cubicBezTo>
                  <a:pt x="470550" y="-15127"/>
                  <a:pt x="135867" y="-186"/>
                  <a:pt x="49208" y="101414"/>
                </a:cubicBezTo>
                <a:cubicBezTo>
                  <a:pt x="-37451" y="203014"/>
                  <a:pt x="4385" y="489885"/>
                  <a:pt x="67138" y="621367"/>
                </a:cubicBezTo>
                <a:cubicBezTo>
                  <a:pt x="129891" y="752849"/>
                  <a:pt x="277808" y="821578"/>
                  <a:pt x="425726" y="890308"/>
                </a:cubicBezTo>
              </a:path>
            </a:pathLst>
          </a:cu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670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119" y="1478751"/>
            <a:ext cx="7886700" cy="4351338"/>
          </a:xfrm>
        </p:spPr>
        <p:txBody>
          <a:bodyPr/>
          <a:lstStyle/>
          <a:p>
            <a:r>
              <a:rPr lang="en-US" dirty="0"/>
              <a:t>Option 1: adjacency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26253" y="2230173"/>
            <a:ext cx="4900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Destination</a:t>
            </a:r>
          </a:p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888614" y="4600529"/>
            <a:ext cx="3065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1      2      3      4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04" y="3222982"/>
                <a:ext cx="5007076" cy="3401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942354" y="2437816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511178" y="1456553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708401" y="3307392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8148541" y="4404589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8699474" y="3630121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471271" y="2102012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9833908" y="2102011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9" idx="5"/>
          </p:cNvCxnSpPr>
          <p:nvPr/>
        </p:nvCxnSpPr>
        <p:spPr>
          <a:xfrm flipH="1" flipV="1">
            <a:off x="8493287" y="2988750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793999" y="3858326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4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2: linked lists.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21903" y="1995899"/>
            <a:ext cx="2186239" cy="3143239"/>
            <a:chOff x="6103844" y="1278918"/>
            <a:chExt cx="2411506" cy="3593495"/>
          </a:xfrm>
        </p:grpSpPr>
        <p:sp>
          <p:nvSpPr>
            <p:cNvPr id="5" name="Oval 4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8121902" y="5753170"/>
            <a:ext cx="194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How would you modify this for directed graphs?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17767" y="6149933"/>
            <a:ext cx="210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4’s neighbors are 2 and 3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152650" y="2854212"/>
            <a:ext cx="4524768" cy="3398495"/>
            <a:chOff x="628650" y="2854211"/>
            <a:chExt cx="4524768" cy="3398495"/>
          </a:xfrm>
        </p:grpSpPr>
        <p:sp>
          <p:nvSpPr>
            <p:cNvPr id="13" name="Rectangle 12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88036" y="2858264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6738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7082" y="2858264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5293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53074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155491" y="5470877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6" idx="4"/>
              <a:endCxn id="28" idx="0"/>
            </p:cNvCxnSpPr>
            <p:nvPr/>
          </p:nvCxnSpPr>
          <p:spPr>
            <a:xfrm flipH="1">
              <a:off x="3448073" y="5019335"/>
              <a:ext cx="19672" cy="451542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290441" y="561237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379" y="5657311"/>
            <a:ext cx="831935" cy="1127691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4235702" y="6252707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28" idx="4"/>
            <a:endCxn id="42" idx="6"/>
          </p:cNvCxnSpPr>
          <p:nvPr/>
        </p:nvCxnSpPr>
        <p:spPr>
          <a:xfrm flipH="1">
            <a:off x="4820867" y="6035463"/>
            <a:ext cx="151207" cy="499537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1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either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think of vertices storing other information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Attributes (name, IP address, 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helper info for algorithms that we will perform on the graph</a:t>
            </a:r>
          </a:p>
          <a:p>
            <a:pPr lvl="1"/>
            <a:endParaRPr lang="en-US" dirty="0"/>
          </a:p>
          <a:p>
            <a:r>
              <a:rPr lang="en-US" dirty="0"/>
              <a:t>We will want to be able to do the following ops: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Edge Membership</a:t>
            </a:r>
            <a:r>
              <a:rPr lang="en-US" dirty="0"/>
              <a:t>: Is edge e in 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Neighbor Query: </a:t>
            </a:r>
            <a:r>
              <a:rPr lang="en-US" dirty="0"/>
              <a:t>What are the neighbors of vertex v?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1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41" y="-29339"/>
            <a:ext cx="7886700" cy="1325563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8203" y="2626067"/>
            <a:ext cx="2670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Edge membership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Is e = {</a:t>
            </a:r>
            <a:r>
              <a:rPr lang="en-US" sz="2000" dirty="0" err="1">
                <a:solidFill>
                  <a:schemeClr val="accent4"/>
                </a:solidFill>
              </a:rPr>
              <a:t>v,w</a:t>
            </a:r>
            <a:r>
              <a:rPr lang="en-US" sz="2000" dirty="0">
                <a:solidFill>
                  <a:schemeClr val="accent4"/>
                </a:solidFill>
              </a:rPr>
              <a:t>} in 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8203" y="4080168"/>
            <a:ext cx="2526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Neighbor query</a:t>
            </a:r>
          </a:p>
          <a:p>
            <a:r>
              <a:rPr lang="en-US" dirty="0">
                <a:solidFill>
                  <a:schemeClr val="accent4"/>
                </a:solidFill>
              </a:rPr>
              <a:t>Give me v’s neighbors.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268" y="1176885"/>
            <a:ext cx="33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Say there are n vertices and m edges.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8203" y="5272661"/>
            <a:ext cx="267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Space requirements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62789" y="1103854"/>
                <a:ext cx="168885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789" y="1103854"/>
                <a:ext cx="1688859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8225198" y="843983"/>
            <a:ext cx="2048355" cy="1405915"/>
            <a:chOff x="628650" y="2854211"/>
            <a:chExt cx="4524768" cy="3398495"/>
          </a:xfrm>
        </p:grpSpPr>
        <p:sp>
          <p:nvSpPr>
            <p:cNvPr id="11" name="Rectangle 10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8036" y="2858265"/>
              <a:ext cx="1128432" cy="11284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6737" y="2854211"/>
              <a:ext cx="358590" cy="557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57081" y="2858265"/>
              <a:ext cx="358590" cy="557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95294" y="2854211"/>
              <a:ext cx="358590" cy="557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3</a:t>
              </a:r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3076" y="2854211"/>
              <a:ext cx="358590" cy="557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175163" y="5622895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3452252" y="5019335"/>
              <a:ext cx="15493" cy="637975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290442" y="5612379"/>
              <a:ext cx="585164" cy="5645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>
            <a:off x="7835153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31042" y="3767837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00269" y="5067720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87806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800268" y="2467955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47049" y="27292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04983" y="4063836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O(n)</a:t>
            </a:r>
            <a:endParaRPr lang="en-US" sz="4000" dirty="0"/>
          </a:p>
        </p:txBody>
      </p:sp>
      <p:sp>
        <p:nvSpPr>
          <p:cNvPr id="43" name="TextBox 42"/>
          <p:cNvSpPr txBox="1"/>
          <p:nvPr/>
        </p:nvSpPr>
        <p:spPr>
          <a:xfrm>
            <a:off x="8237912" y="2658361"/>
            <a:ext cx="2141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O(</a:t>
            </a:r>
            <a:r>
              <a:rPr lang="en-US" sz="2800" dirty="0" err="1"/>
              <a:t>deg</a:t>
            </a:r>
            <a:r>
              <a:rPr lang="en-US" sz="2800" dirty="0"/>
              <a:t>(v)) </a:t>
            </a:r>
            <a:r>
              <a:rPr lang="en-US" sz="2000" dirty="0"/>
              <a:t>or</a:t>
            </a:r>
            <a:r>
              <a:rPr lang="en-US" sz="2800" dirty="0"/>
              <a:t> O(</a:t>
            </a:r>
            <a:r>
              <a:rPr lang="en-US" sz="2800" dirty="0" err="1"/>
              <a:t>deg</a:t>
            </a:r>
            <a:r>
              <a:rPr lang="en-US" sz="2800" dirty="0"/>
              <a:t>(w))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67124" y="4050421"/>
            <a:ext cx="221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</a:t>
            </a:r>
            <a:r>
              <a:rPr lang="en-US" sz="4000" dirty="0" err="1"/>
              <a:t>deg</a:t>
            </a:r>
            <a:r>
              <a:rPr lang="en-US" sz="4000" dirty="0"/>
              <a:t>(v))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88923" y="52599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</a:t>
            </a:r>
            <a:r>
              <a:rPr lang="en-US" sz="4000" baseline="30000" dirty="0"/>
              <a:t>2</a:t>
            </a:r>
            <a:r>
              <a:rPr lang="en-US" sz="400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96378" y="5272660"/>
            <a:ext cx="218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O(n + m)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 rot="548341">
            <a:off x="8363282" y="58028"/>
            <a:ext cx="181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Generally better for </a:t>
            </a:r>
            <a:r>
              <a:rPr lang="en-US" b="1" dirty="0">
                <a:solidFill>
                  <a:srgbClr val="7030A0"/>
                </a:solidFill>
              </a:rPr>
              <a:t>sparse</a:t>
            </a:r>
            <a:r>
              <a:rPr lang="en-US" dirty="0">
                <a:solidFill>
                  <a:srgbClr val="7030A0"/>
                </a:solidFill>
              </a:rPr>
              <a:t> graphs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80973" y="5967845"/>
            <a:ext cx="219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We’ll assume this representation for the rest of the class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7F7EBAC-3C04-489E-BDD5-E7A14DC69D1E}"/>
                  </a:ext>
                </a:extLst>
              </p14:cNvPr>
              <p14:cNvContentPartPr/>
              <p14:nvPr/>
            </p14:nvContentPartPr>
            <p14:xfrm>
              <a:off x="6210720" y="807120"/>
              <a:ext cx="849960" cy="51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7F7EBAC-3C04-489E-BDD5-E7A14DC69D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1360" y="797760"/>
                <a:ext cx="868680" cy="7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90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7A90-15F8-4190-9431-A9C562AD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67A1-C4BF-47EB-9033-C29B478D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Graph Class with following functions</a:t>
            </a:r>
          </a:p>
          <a:p>
            <a:pPr lvl="1"/>
            <a:r>
              <a:rPr lang="en-US" dirty="0" err="1"/>
              <a:t>EdgeMemberShip</a:t>
            </a:r>
            <a:endParaRPr lang="en-US" dirty="0"/>
          </a:p>
          <a:p>
            <a:pPr lvl="1"/>
            <a:r>
              <a:rPr lang="en-US" dirty="0" err="1"/>
              <a:t>NeighbourQuery</a:t>
            </a:r>
            <a:endParaRPr lang="en-US" dirty="0"/>
          </a:p>
          <a:p>
            <a:pPr lvl="1"/>
            <a:r>
              <a:rPr lang="en-US" dirty="0"/>
              <a:t>Add Edge</a:t>
            </a:r>
          </a:p>
          <a:p>
            <a:pPr lvl="1"/>
            <a:r>
              <a:rPr lang="en-US" dirty="0"/>
              <a:t>Constructor(List of Vertices)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6791-5823-4984-968C-29863300B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307166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271734"/>
            <a:ext cx="6955557" cy="558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1649" y="5791200"/>
            <a:ext cx="236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of the internet (circa 1999</a:t>
            </a:r>
            <a:r>
              <a:rPr lang="mr-IN" dirty="0"/>
              <a:t>…</a:t>
            </a:r>
            <a:r>
              <a:rPr lang="en-US" dirty="0"/>
              <a:t>it’s a lot bigger now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447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 a graph?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80329"/>
            <a:ext cx="4269684" cy="26703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03989" y="2408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82789" y="402764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3311318" y="4509546"/>
            <a:ext cx="957166" cy="1279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3311319" y="2973294"/>
            <a:ext cx="985253" cy="281539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96571" y="2973295"/>
            <a:ext cx="178800" cy="1054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081183" y="3767780"/>
            <a:ext cx="1187300" cy="36139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931401" y="219656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26972" y="3088447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70551" y="173636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382808" y="212184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5" idx="2"/>
            <a:endCxn id="8" idx="6"/>
          </p:cNvCxnSpPr>
          <p:nvPr/>
        </p:nvCxnSpPr>
        <p:spPr>
          <a:xfrm flipH="1">
            <a:off x="4589153" y="2478856"/>
            <a:ext cx="1342248" cy="2121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8" idx="6"/>
          </p:cNvCxnSpPr>
          <p:nvPr/>
        </p:nvCxnSpPr>
        <p:spPr>
          <a:xfrm flipH="1" flipV="1">
            <a:off x="4589154" y="2691003"/>
            <a:ext cx="3037819" cy="679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7919555" y="2300944"/>
            <a:ext cx="43579" cy="787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4682258" y="2218262"/>
            <a:ext cx="3073988" cy="18920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2"/>
            <a:endCxn id="15" idx="6"/>
          </p:cNvCxnSpPr>
          <p:nvPr/>
        </p:nvCxnSpPr>
        <p:spPr>
          <a:xfrm flipH="1">
            <a:off x="6516566" y="2404134"/>
            <a:ext cx="2866243" cy="7472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1"/>
            <a:endCxn id="15" idx="6"/>
          </p:cNvCxnSpPr>
          <p:nvPr/>
        </p:nvCxnSpPr>
        <p:spPr>
          <a:xfrm flipH="1" flipV="1">
            <a:off x="6516565" y="2478856"/>
            <a:ext cx="1196102" cy="69227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3603900" y="3370740"/>
            <a:ext cx="4023072" cy="270024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6"/>
            <a:endCxn id="18" idx="3"/>
          </p:cNvCxnSpPr>
          <p:nvPr/>
        </p:nvCxnSpPr>
        <p:spPr>
          <a:xfrm flipV="1">
            <a:off x="8212137" y="2603743"/>
            <a:ext cx="1256367" cy="76699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H="1">
            <a:off x="3166878" y="2686780"/>
            <a:ext cx="2850218" cy="8708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64712" y="1361947"/>
            <a:ext cx="468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At each node, you can get a list of neighbors, and choose to go there if you want.</a:t>
            </a:r>
          </a:p>
        </p:txBody>
      </p:sp>
    </p:spTree>
    <p:extLst>
      <p:ext uri="{BB962C8B-B14F-4D97-AF65-F5344CB8AC3E}">
        <p14:creationId xmlns:p14="http://schemas.microsoft.com/office/powerpoint/2010/main" val="136386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31" y="242145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DF6953-334F-40F8-AB3F-42992E30086B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0221A7-7F2D-4D41-AE98-75945A3D0DA4}"/>
              </a:ext>
            </a:extLst>
          </p:cNvPr>
          <p:cNvCxnSpPr>
            <a:cxnSpLocks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A7E026-64BF-444C-80C5-7C90117DCDBF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32EE57-93FF-4B9A-BF8E-5DA99C838FA2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C58529-1FB0-4BA1-999D-CF675E45EEA6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23AD99-AD17-447D-A858-E66D810D903D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523756-6F62-429C-9619-2DF3FF7886A0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29BC10-B07D-4382-9157-4A8BF9F40889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20A7E34-337F-46C5-B5F7-018D815993DE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41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cxnSpLocks/>
            <a:stCxn id="10" idx="7"/>
            <a:endCxn id="9" idx="3"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10" idx="0"/>
            <a:endCxn id="8" idx="4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32004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31" y="363684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FFA0F8-C95C-4131-950B-9BE1D2E8210B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E13FEA-D51E-452A-9A59-38310C982E6D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BF278-F790-4CF9-88E3-6F94F1A5C274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B16BA8-7971-4449-B46C-94095CA6F028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67EAE7-EE29-4D82-94D0-355FCCC4B93A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266F2B-EF9A-407F-9EE6-F27E28D8271E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A639B9-21D8-4C31-ABEF-A9FD1C153CA6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FD608E-2FCD-421F-BF00-4F6A55064DCB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1C8EAF-E8AD-4CFD-BF19-88468F944886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2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84" y="509847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F0BB7-B067-45F3-AF44-EB0B64ED9593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3B950B-EEBE-45DA-AF16-A63E80CCF6DB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6B9867-740A-499A-9D95-DA064CD99DD5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E2620-72EC-448C-82ED-2FEFB5BDC19B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D3095C-3A25-4524-B9E7-8E8C7400629C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425CAA-71C7-4BC1-82EC-434D2556C03C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2AB8A2-235F-4ECD-8B2B-5F83EB6CC792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279345-8C6D-4BEE-928B-31A4E623996E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F5E205-2C1F-4119-8F62-52444027167F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1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59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44E3FF-FEE6-46AB-AD5C-010D9FF10227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135DB2-9136-49CD-A846-B7B689397F32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871C3D-346C-4429-BC94-43D4C83D581C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624CB5-47FC-4B68-857F-E05FE98AC4EF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A8FA46-0CA5-4F14-B429-34333C27FB1E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D9F549-9FDC-4A69-9CF3-7DA542CDE0CB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33E0CA-3D2A-4786-A544-95CBBAEF230C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65E6AA-4D9E-44AE-AC8D-B8F2E7D63640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C94FEC-E82C-4C79-8A70-393FA664DCEF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8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A0AD1-6840-410E-94DD-C36F32F0A83D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F676A9-DC57-4184-AAE6-73134B57DECF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B790A-3720-4617-A526-586A62674C1D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2CA3A6-9F0B-4527-B4B1-64374489A2BB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E399B2-4442-4DA8-BBF2-3DB853DB78D0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605D6D-8A27-4CB0-961D-1800021598D6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EA1C-47F4-4124-8396-91305FE0FAC5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F9F433-D8E4-4F71-A20F-C751F1999296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E14333-1F15-4D71-A54D-A4EEA45A5EDE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51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E38EF2-3F05-4FA0-A0CA-2904631A453E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436A4E-E7E5-4031-96EC-485EBC713AD4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9C4AA1-C594-44A2-8CC1-108A26820172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08A58B-8606-4A89-BCE7-3701B13A6B88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626FDF-CFD2-4908-A38C-5EF318806078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348109-C04C-4063-B615-16DB1CF346F2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9B6C32-423E-48FA-A692-EAA46D2CEF6E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EB8CB6-C66A-4B18-AB1F-6B201643FD52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756406-C15F-4B85-9026-30F81EDA4A28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24" y="448368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685EE1-6FBE-4ACF-A41B-C06A4A9159DF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3E84A5-29A3-49B5-B78E-302A48FBAC3A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03F09-7263-42B5-AD60-44E24F3D51A5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671DEC-5082-4E1D-8A0F-61C5571B1C59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753DB1-5BF5-424B-A9EC-DEA23388D5D7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CC9A79-2244-4BDC-92C4-1DE76E78A735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2B695B-144C-4077-8EDB-FE3C86DA4E48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A28F54-2710-461F-B5A9-CE40FDF59D58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7BC0FA-8102-474C-AB78-9DD157DCFE94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6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27048">
            <a:off x="3528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C148AB-628A-4204-BEC7-3431C1AD2CA5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43BE6C-1B97-485B-BD5F-8099E6240CB0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129E83-DBD3-4421-8577-241CA9E778F7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702C97-4E59-4E71-BD49-71750C221CA9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DA86B0-D3F2-4D45-97E5-87D8937D0051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25FD7D-806D-4833-9921-A255EC39934F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FF5D43-38BD-4A2B-B018-B9F008DC9ED7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880D16-C55F-4409-AB2B-CB53F9C25BF1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D7B30A-32B8-4695-A6A0-1B4BEF135938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72" y="1027907"/>
            <a:ext cx="7134929" cy="537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21" y="365126"/>
            <a:ext cx="7886700" cy="1325563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4321" y="520065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 graph of literary </a:t>
            </a:r>
            <a:r>
              <a:rPr lang="en-US"/>
              <a:t>theory academic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27048">
            <a:off x="3528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9942F9-0C7A-422C-ACFD-32F8C1F990B6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835008-55A7-4A09-9C96-63B4620EC3E6}"/>
              </a:ext>
            </a:extLst>
          </p:cNvPr>
          <p:cNvCxnSpPr/>
          <p:nvPr/>
        </p:nvCxnSpPr>
        <p:spPr>
          <a:xfrm flipV="1">
            <a:off x="3211473" y="240114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3C0AEE-C4AE-49D0-B948-46A4BBC7470E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8F9C5B-5F51-4011-9664-6A09F41B597C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6E3FAD-0A07-4302-A784-AD83BA13D8D3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BD8195-7920-487D-A2CD-F05C32D381B0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0A3BBD-F373-4AA1-944D-AFAB9980DEE2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B2B64E-4F49-4C2A-908E-BD54B3B34DAD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A1EF54-28F2-439A-BB22-DE496BA16CA6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42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68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839102-3372-4547-B6E7-8EABD5B7FA28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3BF954-4285-4F3F-8AC2-6E86259A8D7E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282CC2-443C-441E-A233-82E97A7A699E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DC36ED-4BF0-4483-9C98-99BF356D032A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C70780-6D3E-43AD-BCB0-7D5CEFD90D80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02F000-6D9D-4514-B243-11E09EB27182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CA5A46-9A02-4965-BD38-9613C483F886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FBAE93-1512-4560-A15C-F19CF73C8812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C42C35-5B92-4A0D-86D9-07E47811C970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11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66" y="509589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2DCEE3-6F9D-42D1-B18D-C97F6948E32E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C77C83-D8C2-448B-862A-19966C1579A7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982B79-B2D4-43A2-A154-45473B150773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A8E97B-6520-40BB-A919-81A2B8F84461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ECDE5D-A961-46DD-8F20-CCEE697A9DB8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6A4938-73E1-4928-81E2-CAF6615A4C3B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7B7247-9999-4150-8A52-BB175F99F1B0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F20D9B-243B-452F-8EA5-C0F8AA07B83E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2D8BFA-6E7B-46E6-9BF5-8BE55B54E8EB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06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89" y="3697606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6A928E-823A-41C3-B05E-12C73E549563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A1E86C-CAF6-4493-985B-D14A6AC577BB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7A7454-030F-4BCD-9B80-2C0B9E5D1579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8F879B-A270-45BB-8EF3-2A9A8568FB89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F2C9B7-02D0-483E-9ABB-83855E4AF200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7EDDDC-0B8C-44AE-BF9B-9B114430E63C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A817D4-146E-4D2A-9B5B-3FF4CA2D8D41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880FD-1455-48BE-B8D2-9198F36E4146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6C4CE7-873A-4EA9-981C-4629DB9AE5B6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07" y="254153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354F9-AECD-486A-8DE8-C40ED1B01C77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179CB8-03D6-4806-BCE9-BCE18BF5D6EB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A2A8E-5619-42C2-A27D-1CDC16C07FE2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7F36D0-C706-4D3B-9D90-B65662DE5279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F7CA69-D54E-4713-8C8C-86057B9C39EF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BDA37B-9F7D-4A9D-88C4-EA7321082A3F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339DF7-A189-43E3-802A-D951C26913C1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9FC6F4-716B-4595-8413-FBB92BB7515A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B1CBE-E53E-4CC2-930F-1B8E9AE8A47C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2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67" y="134146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E21C62-F544-4953-83D9-E5173FED37DF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C9EA71-DB32-4DD4-9B74-2F2372D31545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20F1AB-33C6-49E6-A1B5-F37AFC59455F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3D004B-13A4-411F-B017-DD98885A8363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249F83-E3CA-47B9-A99D-B7C0B81CEE07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B69BD-0627-4D1F-8CFF-863959F123D8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3D6D72-01CC-43CF-A105-BC14931C93C6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C9B93E-A4CB-4EFF-8AB5-5DDBDCFC9D98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8CAB89-2A24-4574-A3E9-72686AE3DC8B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78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07" y="255280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255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8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8255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48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8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8255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774928">
            <a:off x="7492370" y="5293778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Labyrinth: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E7089D-ACDB-4C73-AC86-EB3DD6AF9FBD}"/>
              </a:ext>
            </a:extLst>
          </p:cNvPr>
          <p:cNvCxnSpPr>
            <a:cxnSpLocks/>
          </p:cNvCxnSpPr>
          <p:nvPr/>
        </p:nvCxnSpPr>
        <p:spPr>
          <a:xfrm flipV="1">
            <a:off x="3518205" y="4868613"/>
            <a:ext cx="1412916" cy="1002756"/>
          </a:xfrm>
          <a:prstGeom prst="line">
            <a:avLst/>
          </a:prstGeom>
          <a:ln w="666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4DE9D7-2F61-4E7C-95FA-FEB4FBD6A6AB}"/>
              </a:ext>
            </a:extLst>
          </p:cNvPr>
          <p:cNvCxnSpPr/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398A27-4E10-4A45-832D-F36B61B4B642}"/>
              </a:ext>
            </a:extLst>
          </p:cNvPr>
          <p:cNvCxnSpPr/>
          <p:nvPr/>
        </p:nvCxnSpPr>
        <p:spPr>
          <a:xfrm flipH="1" flipV="1">
            <a:off x="4345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F86F93-1FBB-410D-967D-7A8FC356E697}"/>
              </a:ext>
            </a:extLst>
          </p:cNvPr>
          <p:cNvCxnSpPr/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09F6FD-099A-41CA-9646-00D9A56AB38F}"/>
              </a:ext>
            </a:extLst>
          </p:cNvPr>
          <p:cNvCxnSpPr>
            <a:cxnSpLocks/>
          </p:cNvCxnSpPr>
          <p:nvPr/>
        </p:nvCxnSpPr>
        <p:spPr>
          <a:xfrm flipH="1" flipV="1">
            <a:off x="4576093" y="2275114"/>
            <a:ext cx="1846860" cy="3154025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5C7BB2-6B5E-4E2B-9DE8-8B686F32569B}"/>
              </a:ext>
            </a:extLst>
          </p:cNvPr>
          <p:cNvCxnSpPr/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ACB348-EC42-4D92-B156-7A131F0BA630}"/>
              </a:ext>
            </a:extLst>
          </p:cNvPr>
          <p:cNvCxnSpPr/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D8CC6-326B-4D9D-9F95-07778A663A4E}"/>
              </a:ext>
            </a:extLst>
          </p:cNvPr>
          <p:cNvCxnSpPr/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9DA90D-8491-44ED-AC20-B718955867A7}"/>
              </a:ext>
            </a:extLst>
          </p:cNvPr>
          <p:cNvCxnSpPr/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353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w.entryTime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currentTime</a:t>
            </a:r>
            <a:endParaRPr lang="en-US" dirty="0">
              <a:solidFill>
                <a:srgbClr val="7030A0"/>
              </a:solidFill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w.finishTime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currentTime</a:t>
            </a:r>
            <a:endParaRPr lang="en-US" dirty="0">
              <a:solidFill>
                <a:srgbClr val="7030A0"/>
              </a:solidFill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32" y="4211216"/>
            <a:ext cx="1567219" cy="21425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67484" y="6211670"/>
            <a:ext cx="190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Plucky </a:t>
            </a:r>
            <a:r>
              <a:rPr lang="en-US"/>
              <a:t>the pedantic penguin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68988" y="1690092"/>
            <a:ext cx="3299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Each node is going to keep track of whether it’s unvisited, in progress, or all done.</a:t>
            </a:r>
          </a:p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We’ll also keep track of the time at which we started and finished with that node.</a:t>
            </a:r>
          </a:p>
        </p:txBody>
      </p:sp>
    </p:spTree>
    <p:extLst>
      <p:ext uri="{BB962C8B-B14F-4D97-AF65-F5344CB8AC3E}">
        <p14:creationId xmlns:p14="http://schemas.microsoft.com/office/powerpoint/2010/main" val="2133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vertex keeps track of whether it is:</a:t>
            </a:r>
          </a:p>
          <a:p>
            <a:pPr lvl="1"/>
            <a:r>
              <a:rPr lang="en-US" dirty="0"/>
              <a:t>Unvisited</a:t>
            </a:r>
          </a:p>
          <a:p>
            <a:pPr lvl="1"/>
            <a:r>
              <a:rPr lang="en-US" dirty="0"/>
              <a:t>In progress</a:t>
            </a:r>
          </a:p>
          <a:p>
            <a:pPr lvl="1"/>
            <a:r>
              <a:rPr lang="en-US" dirty="0"/>
              <a:t>All done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Each vertex will also keep track of:</a:t>
            </a:r>
          </a:p>
          <a:p>
            <a:pPr lvl="1"/>
            <a:r>
              <a:rPr lang="en-US" dirty="0"/>
              <a:t>The time we </a:t>
            </a:r>
            <a:r>
              <a:rPr lang="en-US" sz="2800" b="1" dirty="0">
                <a:solidFill>
                  <a:schemeClr val="accent6"/>
                </a:solidFill>
              </a:rPr>
              <a:t>first enter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time we finish with it and mark it </a:t>
            </a:r>
            <a:r>
              <a:rPr lang="en-US" sz="2800" b="1" dirty="0">
                <a:solidFill>
                  <a:schemeClr val="accent1"/>
                </a:solidFill>
              </a:rPr>
              <a:t>all done</a:t>
            </a:r>
            <a:r>
              <a:rPr lang="en-US" dirty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38621" y="2327665"/>
            <a:ext cx="633226" cy="1099727"/>
            <a:chOff x="2514621" y="2327664"/>
            <a:chExt cx="633226" cy="1099727"/>
          </a:xfrm>
        </p:grpSpPr>
        <p:sp>
          <p:nvSpPr>
            <p:cNvPr id="8" name="Oval 7"/>
            <p:cNvSpPr/>
            <p:nvPr/>
          </p:nvSpPr>
          <p:spPr>
            <a:xfrm>
              <a:off x="2675660" y="2327664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855265" y="2735258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14621" y="3110489"/>
              <a:ext cx="292582" cy="31690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82" y="2893709"/>
            <a:ext cx="1675171" cy="2227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21" y="5850234"/>
            <a:ext cx="652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You might have seen other ways to implement DFS than what we are about to go through.  This way has more bookkeeping, but more intuition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also, the bookkeeping will be useful later!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w.entryTime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34" y="2143595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07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9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14789" y="310173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09508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1" y="430166"/>
            <a:ext cx="6409181" cy="6154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4050" y="219075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Theoretical </a:t>
            </a:r>
            <a:r>
              <a:rPr lang="en-US"/>
              <a:t>Computer Science academic </a:t>
            </a:r>
            <a:r>
              <a:rPr lang="en-US" dirty="0"/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214825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w.entryTime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34" y="2143595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07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9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2" name="Triangle 21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4789" y="310173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733767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w.entryTime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603" y="3303353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07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9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2" name="Triangle 21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5077" y="419624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37869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w.entryTime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44" y="3289210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07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9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0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85077" y="419624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730099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w.entryTime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07397" y="5254491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9979" y="520009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0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44" y="3289210"/>
            <a:ext cx="721144" cy="1022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2635" y="5975946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9839" y="1349059"/>
            <a:ext cx="2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2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29792 0.14375 L -0.17848 0.13588 L -0.27848 0.27176 L -0.20191 0.24051 L -0.2823 0.44444 L 1.11111E-6 3.33333E-6 Z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D3A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8554" y="5298417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5435" y="525773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0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36" y="3326492"/>
            <a:ext cx="721144" cy="10227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71043" y="4870214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End: 21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33631" y="5995797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85077" y="4182753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27259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634817" y="1349060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++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7617" y="2989164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101329" y="410885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2337087" y="3471067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2494" y="200899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2422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8554" y="5298417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5435" y="525773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3807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9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0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807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2635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0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2584707" y="3949897"/>
            <a:ext cx="1179860" cy="2203211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27" y="2222397"/>
            <a:ext cx="721144" cy="10227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71043" y="4870214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End: 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7221" y="2008991"/>
            <a:ext cx="6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33631" y="5995797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42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8733" y="3091365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3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86732" y="1870469"/>
            <a:ext cx="3770634" cy="3275273"/>
            <a:chOff x="962731" y="1870468"/>
            <a:chExt cx="5083301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  <a:endCxn id="29" idx="4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  <a:endCxn id="29" idx="3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731" y="2421454"/>
              <a:ext cx="721144" cy="1022714"/>
            </a:xfrm>
            <a:prstGeom prst="rect">
              <a:avLst/>
            </a:prstGeom>
            <a:noFill/>
          </p:spPr>
        </p:pic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50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9755314" y="4449222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9012589" y="574582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7909708" y="4161932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8902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8104815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8791060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8525582" y="4365490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8404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7679101" y="6107975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6627741" y="391677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6694779" y="560819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7361121" y="3806286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6661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6879249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6945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7831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41319" y="5814445"/>
            <a:ext cx="438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One application</a:t>
            </a:r>
            <a:r>
              <a:rPr lang="en-US" sz="2400" dirty="0"/>
              <a:t>: finding connected components</a:t>
            </a:r>
            <a:r>
              <a:rPr lang="en-US" dirty="0"/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76626" y="1828909"/>
            <a:ext cx="352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In an undirected graph, this is called a </a:t>
            </a:r>
            <a:r>
              <a:rPr lang="en-US" sz="2000" b="1" dirty="0">
                <a:solidFill>
                  <a:schemeClr val="accent4"/>
                </a:solidFill>
              </a:rPr>
              <a:t>connected component.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3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depth-first?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873" y="1527040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first</a:t>
            </a:r>
            <a:r>
              <a:rPr lang="en-US" dirty="0"/>
              <a:t> we go as </a:t>
            </a:r>
            <a:r>
              <a:rPr lang="en-US" dirty="0">
                <a:solidFill>
                  <a:schemeClr val="accent1"/>
                </a:solidFill>
              </a:rPr>
              <a:t>deep</a:t>
            </a:r>
            <a:r>
              <a:rPr lang="en-US" dirty="0"/>
              <a:t>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41449" y="2278017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  <a:endCxn id="1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1"/>
              <a:endCxn id="1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  <a:endCxn id="1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27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74283" y="214372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8047651" y="1493386"/>
            <a:ext cx="2620348" cy="5172018"/>
            <a:chOff x="6523651" y="1493386"/>
            <a:chExt cx="2620348" cy="5172018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46" name="Straight Connector 45"/>
              <p:cNvCxnSpPr>
                <a:stCxn id="38" idx="4"/>
                <a:endCxn id="45" idx="0"/>
              </p:cNvCxnSpPr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endCxn id="47" idx="0"/>
              </p:cNvCxnSpPr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8047651" y="3556214"/>
            <a:ext cx="1637050" cy="2876210"/>
            <a:chOff x="6523651" y="3556214"/>
            <a:chExt cx="1637050" cy="2876210"/>
          </a:xfrm>
        </p:grpSpPr>
        <p:cxnSp>
          <p:nvCxnSpPr>
            <p:cNvPr id="86" name="Straight Connector 85"/>
            <p:cNvCxnSpPr>
              <a:stCxn id="47" idx="0"/>
            </p:cNvCxnSpPr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47" idx="0"/>
              <a:endCxn id="29" idx="4"/>
            </p:cNvCxnSpPr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014681" y="4867570"/>
            <a:ext cx="15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Call this the “DFS tree”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5"/>
                </a:solidFill>
              </a:rPr>
              <a:t>To explore just the connected component we started in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look at each edge only once.</a:t>
            </a:r>
          </a:p>
          <a:p>
            <a:r>
              <a:rPr lang="en-US" dirty="0"/>
              <a:t>And basically don’t do anything else.</a:t>
            </a:r>
          </a:p>
          <a:p>
            <a:r>
              <a:rPr lang="en-US" dirty="0"/>
              <a:t>So</a:t>
            </a:r>
            <a:r>
              <a:rPr lang="mr-IN" dirty="0"/>
              <a:t>…</a:t>
            </a:r>
            <a:endParaRPr lang="en-US" dirty="0"/>
          </a:p>
          <a:p>
            <a:pPr marL="0" indent="0" algn="ctr">
              <a:buNone/>
            </a:pPr>
            <a:r>
              <a:rPr lang="en-US" sz="4400" dirty="0"/>
              <a:t>O(m)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(Assuming we are using the linked-list representation)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14" y="4799617"/>
            <a:ext cx="1298498" cy="1749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0166" y="6291581"/>
            <a:ext cx="37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3850" y="5262447"/>
            <a:ext cx="1636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Verify this formally!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40" y="1653000"/>
            <a:ext cx="1930810" cy="2187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5"/>
                </a:solidFill>
              </a:rPr>
              <a:t>To explore the whole thing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connected components one-by-one.</a:t>
            </a:r>
          </a:p>
          <a:p>
            <a:r>
              <a:rPr lang="en-US" dirty="0"/>
              <a:t>This takes time</a:t>
            </a:r>
          </a:p>
          <a:p>
            <a:pPr marL="0" indent="0" algn="ctr">
              <a:buNone/>
            </a:pPr>
            <a:r>
              <a:rPr lang="en-US" sz="4400" dirty="0"/>
              <a:t>O(n + m)</a:t>
            </a:r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56596" y="3504883"/>
            <a:ext cx="2133601" cy="2043953"/>
            <a:chOff x="1030469" y="1870468"/>
            <a:chExt cx="5015563" cy="4482804"/>
          </a:xfrm>
        </p:grpSpPr>
        <p:sp>
          <p:nvSpPr>
            <p:cNvPr id="8" name="Oval 7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25" idx="4"/>
            </p:cNvCxnSpPr>
            <p:nvPr/>
          </p:nvCxnSpPr>
          <p:spPr>
            <a:xfrm flipV="1">
              <a:off x="1787319" y="2435053"/>
              <a:ext cx="1034638" cy="335363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25" idx="4"/>
            </p:cNvCxnSpPr>
            <p:nvPr/>
          </p:nvCxnSpPr>
          <p:spPr>
            <a:xfrm flipH="1" flipV="1">
              <a:off x="2821957" y="2435055"/>
              <a:ext cx="585163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4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endCxn id="25" idx="5"/>
            </p:cNvCxnSpPr>
            <p:nvPr/>
          </p:nvCxnSpPr>
          <p:spPr>
            <a:xfrm flipH="1" flipV="1">
              <a:off x="3028846" y="2352374"/>
              <a:ext cx="1846860" cy="315402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24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30469" y="3811122"/>
              <a:ext cx="928532" cy="81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 rot="16953280">
            <a:off x="3840355" y="4474125"/>
            <a:ext cx="2133601" cy="2043953"/>
            <a:chOff x="1030469" y="1870468"/>
            <a:chExt cx="5015563" cy="4482804"/>
          </a:xfrm>
        </p:grpSpPr>
        <p:sp>
          <p:nvSpPr>
            <p:cNvPr id="27" name="Oval 26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30469" y="3594176"/>
              <a:ext cx="928532" cy="81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4" name="Straight Connector 43"/>
          <p:cNvCxnSpPr>
            <a:stCxn id="18" idx="6"/>
            <a:endCxn id="37" idx="0"/>
          </p:cNvCxnSpPr>
          <p:nvPr/>
        </p:nvCxnSpPr>
        <p:spPr>
          <a:xfrm>
            <a:off x="3890197" y="4141647"/>
            <a:ext cx="720159" cy="3229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0"/>
            <a:endCxn id="10" idx="5"/>
          </p:cNvCxnSpPr>
          <p:nvPr/>
        </p:nvCxnSpPr>
        <p:spPr>
          <a:xfrm flipH="1">
            <a:off x="2943632" y="4804646"/>
            <a:ext cx="1100299" cy="67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8" idx="7"/>
            <a:endCxn id="16" idx="4"/>
          </p:cNvCxnSpPr>
          <p:nvPr/>
        </p:nvCxnSpPr>
        <p:spPr>
          <a:xfrm flipH="1" flipV="1">
            <a:off x="3310677" y="3791399"/>
            <a:ext cx="588630" cy="170226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7" idx="0"/>
            <a:endCxn id="11" idx="5"/>
          </p:cNvCxnSpPr>
          <p:nvPr/>
        </p:nvCxnSpPr>
        <p:spPr>
          <a:xfrm flipH="1" flipV="1">
            <a:off x="2166565" y="5511137"/>
            <a:ext cx="2162271" cy="80972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96000" y="4780884"/>
            <a:ext cx="66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57" name="Oval 56"/>
          <p:cNvSpPr/>
          <p:nvPr/>
        </p:nvSpPr>
        <p:spPr>
          <a:xfrm rot="16953280">
            <a:off x="6765894" y="4970511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 rot="16953280">
            <a:off x="6970235" y="4406200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6942008" y="4656399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rot="16953280">
            <a:off x="7497266" y="4926734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 rot="16953280">
            <a:off x="7701607" y="4362423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7673380" y="4612622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 rot="16953280">
            <a:off x="8226545" y="4912363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 rot="16953280">
            <a:off x="8430886" y="4348052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8402659" y="4598251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 rot="16953280">
            <a:off x="6864507" y="6019379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 rot="16953280">
            <a:off x="7068848" y="5455068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7040621" y="5705267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 rot="16953280">
            <a:off x="7595879" y="5975602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 rot="16953280">
            <a:off x="7800220" y="5411291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7771993" y="5661490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 rot="16953280">
            <a:off x="8325158" y="5961231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 rot="16953280">
            <a:off x="8529499" y="5396920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8501272" y="5647119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16953280">
            <a:off x="8940578" y="4917770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 rot="16953280">
            <a:off x="9144919" y="4353459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9116692" y="4603658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 rot="16953280">
            <a:off x="9669857" y="4903399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 rot="16953280">
            <a:off x="9874198" y="4339088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9845971" y="4589287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16953280">
            <a:off x="9039191" y="5966638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 rot="16953280">
            <a:off x="9243532" y="5402327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9215305" y="5652526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 rot="16953280">
            <a:off x="9768470" y="5952267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 rot="16953280">
            <a:off x="9972811" y="5387956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9944584" y="5638155"/>
            <a:ext cx="125636" cy="32569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94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  <p:bldP spid="57" grpId="0" animBg="1"/>
      <p:bldP spid="58" grpId="0" animBg="1"/>
      <p:bldP spid="62" grpId="0" animBg="1"/>
      <p:bldP spid="63" grpId="0" animBg="1"/>
      <p:bldP spid="65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1" grpId="0" animBg="1"/>
      <p:bldP spid="83" grpId="0" animBg="1"/>
      <p:bldP spid="84" grpId="0" animBg="1"/>
      <p:bldP spid="86" grpId="0" animBg="1"/>
      <p:bldP spid="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75" y="1573858"/>
            <a:ext cx="8274050" cy="528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6051" y="800100"/>
            <a:ext cx="373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jetblue</a:t>
            </a:r>
            <a:r>
              <a:rPr lang="en-US" dirty="0"/>
              <a:t> flights</a:t>
            </a:r>
          </a:p>
        </p:txBody>
      </p:sp>
    </p:spTree>
    <p:extLst>
      <p:ext uri="{BB962C8B-B14F-4D97-AF65-F5344CB8AC3E}">
        <p14:creationId xmlns:p14="http://schemas.microsoft.com/office/powerpoint/2010/main" val="893258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2D2A-6CC6-4E25-9655-1597C777E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Applications of DFS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CA92C-5819-4A8A-8798-53B670BC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7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Application of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70507"/>
            <a:ext cx="7886700" cy="4351338"/>
          </a:xfrm>
        </p:spPr>
        <p:txBody>
          <a:bodyPr/>
          <a:lstStyle/>
          <a:p>
            <a:r>
              <a:rPr lang="en-US" dirty="0"/>
              <a:t>Example: package dependency graph</a:t>
            </a:r>
          </a:p>
          <a:p>
            <a:r>
              <a:rPr lang="en-US" dirty="0"/>
              <a:t>Question: in what order should I install packages?</a:t>
            </a:r>
          </a:p>
        </p:txBody>
      </p:sp>
      <p:sp>
        <p:nvSpPr>
          <p:cNvPr id="4" name="Oval 3"/>
          <p:cNvSpPr/>
          <p:nvPr/>
        </p:nvSpPr>
        <p:spPr>
          <a:xfrm>
            <a:off x="1927412" y="383751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</a:t>
            </a:r>
          </a:p>
        </p:txBody>
      </p:sp>
      <p:sp>
        <p:nvSpPr>
          <p:cNvPr id="5" name="Oval 4"/>
          <p:cNvSpPr/>
          <p:nvPr/>
        </p:nvSpPr>
        <p:spPr>
          <a:xfrm>
            <a:off x="3898054" y="2778888"/>
            <a:ext cx="1467012" cy="476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coreutils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0845" y="468626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dpkg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12046" y="5748995"/>
            <a:ext cx="1323787" cy="634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libbz2</a:t>
            </a:r>
          </a:p>
        </p:txBody>
      </p:sp>
      <p:cxnSp>
        <p:nvCxnSpPr>
          <p:cNvPr id="8" name="Straight Connector 7"/>
          <p:cNvCxnSpPr>
            <a:endCxn id="11" idx="3"/>
          </p:cNvCxnSpPr>
          <p:nvPr/>
        </p:nvCxnSpPr>
        <p:spPr>
          <a:xfrm flipV="1">
            <a:off x="3146828" y="5051554"/>
            <a:ext cx="2707242" cy="697440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4"/>
          </p:cNvCxnSpPr>
          <p:nvPr/>
        </p:nvCxnSpPr>
        <p:spPr>
          <a:xfrm flipV="1">
            <a:off x="3146828" y="3206858"/>
            <a:ext cx="1729234" cy="254213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1"/>
            <a:endCxn id="10" idx="4"/>
          </p:cNvCxnSpPr>
          <p:nvPr/>
        </p:nvCxnSpPr>
        <p:spPr>
          <a:xfrm flipH="1" flipV="1">
            <a:off x="4876062" y="3206857"/>
            <a:ext cx="978008" cy="1542078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2762195" y="4202805"/>
            <a:ext cx="2948650" cy="697441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308572" y="5321026"/>
            <a:ext cx="173077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libselinux1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62126" y="3385392"/>
            <a:ext cx="1587553" cy="634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multiarch</a:t>
            </a:r>
            <a:r>
              <a:rPr lang="en-US" dirty="0">
                <a:solidFill>
                  <a:schemeClr val="tx1"/>
                </a:solidFill>
              </a:rPr>
              <a:t>-support</a:t>
            </a:r>
          </a:p>
        </p:txBody>
      </p:sp>
      <p:cxnSp>
        <p:nvCxnSpPr>
          <p:cNvPr id="15" name="Straight Connector 14"/>
          <p:cNvCxnSpPr>
            <a:stCxn id="18" idx="2"/>
            <a:endCxn id="10" idx="5"/>
          </p:cNvCxnSpPr>
          <p:nvPr/>
        </p:nvCxnSpPr>
        <p:spPr>
          <a:xfrm flipH="1" flipV="1">
            <a:off x="5221842" y="3144182"/>
            <a:ext cx="3086731" cy="239082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  <a:endCxn id="14" idx="4"/>
          </p:cNvCxnSpPr>
          <p:nvPr/>
        </p:nvCxnSpPr>
        <p:spPr>
          <a:xfrm flipV="1">
            <a:off x="8308572" y="4020156"/>
            <a:ext cx="1247331" cy="1514854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6545627" y="3988819"/>
            <a:ext cx="2884178" cy="760116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</p:cNvCxnSpPr>
          <p:nvPr/>
        </p:nvCxnSpPr>
        <p:spPr>
          <a:xfrm flipH="1">
            <a:off x="3635833" y="5535010"/>
            <a:ext cx="4672739" cy="42796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4694904" y="6041167"/>
            <a:ext cx="577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7030A0"/>
                </a:solidFill>
              </a:rPr>
              <a:t>Suppose the dependency graph has no cycles: </a:t>
            </a:r>
          </a:p>
          <a:p>
            <a:pPr algn="r"/>
            <a:r>
              <a:rPr lang="en-US" sz="2000" dirty="0">
                <a:solidFill>
                  <a:srgbClr val="7030A0"/>
                </a:solidFill>
              </a:rPr>
              <a:t>it is a </a:t>
            </a:r>
            <a:r>
              <a:rPr lang="en-US" sz="2000" b="1" dirty="0">
                <a:solidFill>
                  <a:srgbClr val="7030A0"/>
                </a:solidFill>
              </a:rPr>
              <a:t>Directed Acyclic Graph (DAG)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2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28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730" y="-45175"/>
            <a:ext cx="7886700" cy="1325563"/>
          </a:xfrm>
        </p:spPr>
        <p:txBody>
          <a:bodyPr/>
          <a:lstStyle/>
          <a:p>
            <a:r>
              <a:rPr lang="en-US" dirty="0"/>
              <a:t>Let’s do DFS</a:t>
            </a:r>
          </a:p>
        </p:txBody>
      </p:sp>
      <p:sp>
        <p:nvSpPr>
          <p:cNvPr id="4" name="Oval 3"/>
          <p:cNvSpPr/>
          <p:nvPr/>
        </p:nvSpPr>
        <p:spPr>
          <a:xfrm>
            <a:off x="1927412" y="383751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</a:t>
            </a:r>
          </a:p>
        </p:txBody>
      </p:sp>
      <p:sp>
        <p:nvSpPr>
          <p:cNvPr id="5" name="Oval 4"/>
          <p:cNvSpPr/>
          <p:nvPr/>
        </p:nvSpPr>
        <p:spPr>
          <a:xfrm>
            <a:off x="3898054" y="2778888"/>
            <a:ext cx="1467012" cy="476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coreutils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0845" y="468626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dpkg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12046" y="5748995"/>
            <a:ext cx="1323787" cy="634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libbz2</a:t>
            </a:r>
          </a:p>
        </p:txBody>
      </p:sp>
      <p:cxnSp>
        <p:nvCxnSpPr>
          <p:cNvPr id="8" name="Straight Connector 7"/>
          <p:cNvCxnSpPr>
            <a:endCxn id="11" idx="3"/>
          </p:cNvCxnSpPr>
          <p:nvPr/>
        </p:nvCxnSpPr>
        <p:spPr>
          <a:xfrm flipV="1">
            <a:off x="3146828" y="5051554"/>
            <a:ext cx="2707242" cy="697440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4"/>
          </p:cNvCxnSpPr>
          <p:nvPr/>
        </p:nvCxnSpPr>
        <p:spPr>
          <a:xfrm flipV="1">
            <a:off x="3146828" y="3206858"/>
            <a:ext cx="1729234" cy="254213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1"/>
            <a:endCxn id="10" idx="4"/>
          </p:cNvCxnSpPr>
          <p:nvPr/>
        </p:nvCxnSpPr>
        <p:spPr>
          <a:xfrm flipH="1" flipV="1">
            <a:off x="4876062" y="3206857"/>
            <a:ext cx="978008" cy="1542078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2762195" y="4202805"/>
            <a:ext cx="2948650" cy="697441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308572" y="5321026"/>
            <a:ext cx="173077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libselinux1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62126" y="3385392"/>
            <a:ext cx="1587553" cy="634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multiarch</a:t>
            </a:r>
            <a:r>
              <a:rPr lang="en-US" dirty="0">
                <a:solidFill>
                  <a:schemeClr val="tx1"/>
                </a:solidFill>
              </a:rPr>
              <a:t>-support</a:t>
            </a:r>
          </a:p>
        </p:txBody>
      </p:sp>
      <p:cxnSp>
        <p:nvCxnSpPr>
          <p:cNvPr id="15" name="Straight Connector 14"/>
          <p:cNvCxnSpPr>
            <a:stCxn id="18" idx="2"/>
            <a:endCxn id="10" idx="5"/>
          </p:cNvCxnSpPr>
          <p:nvPr/>
        </p:nvCxnSpPr>
        <p:spPr>
          <a:xfrm flipH="1" flipV="1">
            <a:off x="5221842" y="3144182"/>
            <a:ext cx="3086731" cy="239082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4" idx="4"/>
          </p:cNvCxnSpPr>
          <p:nvPr/>
        </p:nvCxnSpPr>
        <p:spPr>
          <a:xfrm flipV="1">
            <a:off x="9173962" y="4020157"/>
            <a:ext cx="381941" cy="1300869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6545627" y="3988819"/>
            <a:ext cx="2884178" cy="760116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</p:cNvCxnSpPr>
          <p:nvPr/>
        </p:nvCxnSpPr>
        <p:spPr>
          <a:xfrm flipH="1">
            <a:off x="3635833" y="5535010"/>
            <a:ext cx="4672739" cy="42796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18149" y="5800443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83088" y="4730803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0135" y="5985109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45102" y="3895594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45102" y="4187252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18149" y="604063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1652" y="623245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67570" y="3384591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74480" y="312427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8258" y="2301058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98258" y="2613085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31526" y="5022461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finish:11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80" y="3914748"/>
            <a:ext cx="721144" cy="102271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54071" y="161444"/>
            <a:ext cx="4890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Observations</a:t>
            </a:r>
            <a:r>
              <a:rPr lang="en-US" sz="2400" dirty="0"/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start times don’t seem that useful.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But the packages we should include </a:t>
            </a:r>
            <a:r>
              <a:rPr lang="en-US" sz="2400" dirty="0">
                <a:solidFill>
                  <a:schemeClr val="accent4"/>
                </a:solidFill>
              </a:rPr>
              <a:t>earlier</a:t>
            </a:r>
            <a:r>
              <a:rPr lang="en-US" sz="2400" dirty="0"/>
              <a:t> have </a:t>
            </a:r>
            <a:r>
              <a:rPr lang="en-US" sz="2400" dirty="0">
                <a:solidFill>
                  <a:schemeClr val="accent4"/>
                </a:solidFill>
              </a:rPr>
              <a:t>larger </a:t>
            </a:r>
            <a:r>
              <a:rPr lang="en-US" sz="2400" b="1" dirty="0">
                <a:solidFill>
                  <a:schemeClr val="accent4"/>
                </a:solidFill>
              </a:rPr>
              <a:t>finish times.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3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0.02732 L -0.36476 0.20208 " pathEditMode="relative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64 0.22315 L 0.36702 0.11389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6 0.11759 L 0.43455 -0.21713 " pathEditMode="relative" ptsTypes="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55 -0.21713 L 0.2757 0.14097 L -0.38125 0.22199 L -0.02639 -0.00533 L -0.44201 -0.0838 L -0.04409 -0.0132 L -0.19114 -0.31898 L -0.02239 -0.01065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an accident</a:t>
            </a:r>
          </a:p>
        </p:txBody>
      </p:sp>
      <p:sp>
        <p:nvSpPr>
          <p:cNvPr id="5" name="Oval 4"/>
          <p:cNvSpPr/>
          <p:nvPr/>
        </p:nvSpPr>
        <p:spPr>
          <a:xfrm>
            <a:off x="3550177" y="3079710"/>
            <a:ext cx="1329015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Oval 13"/>
          <p:cNvSpPr/>
          <p:nvPr/>
        </p:nvSpPr>
        <p:spPr>
          <a:xfrm>
            <a:off x="7360792" y="3095836"/>
            <a:ext cx="1304927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/>
          <p:cNvCxnSpPr>
            <a:endCxn id="5" idx="6"/>
          </p:cNvCxnSpPr>
          <p:nvPr/>
        </p:nvCxnSpPr>
        <p:spPr>
          <a:xfrm flipH="1" flipV="1">
            <a:off x="4879191" y="3587795"/>
            <a:ext cx="2457512" cy="16126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2651" y="1733553"/>
            <a:ext cx="91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Claim:</a:t>
            </a:r>
            <a:r>
              <a:rPr lang="en-US" sz="4000" dirty="0"/>
              <a:t> In general, we’ll always have: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7365405" y="269783"/>
            <a:ext cx="30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7030A0"/>
                </a:solidFill>
              </a:rPr>
              <a:t>Suppose the underlying graph has no cycles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56893" y="4154870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finish: [smaller]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51293" y="4154871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finish: [larger]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26961" y="5950123"/>
            <a:ext cx="693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To understand why, let’s go back to that DFS tree.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7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344" y="202548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general statement </a:t>
            </a:r>
            <a:br>
              <a:rPr lang="en-US" dirty="0"/>
            </a:br>
            <a:r>
              <a:rPr lang="en-US" sz="2700" b="1" dirty="0">
                <a:solidFill>
                  <a:schemeClr val="accent5"/>
                </a:solidFill>
              </a:rPr>
              <a:t>(this holds even if there are cycles)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3100" dirty="0">
                <a:solidFill>
                  <a:schemeClr val="accent1"/>
                </a:solidFill>
              </a:rPr>
              <a:t>This is called the “parentheses theorem” in CLRS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345" y="1797047"/>
            <a:ext cx="68670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If v is a descendent of w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w is a descendent of v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neither are </a:t>
            </a:r>
            <a:r>
              <a:rPr lang="en-US" sz="2800" dirty="0" err="1"/>
              <a:t>descendents</a:t>
            </a:r>
            <a:r>
              <a:rPr lang="en-US" sz="2800" dirty="0"/>
              <a:t> of each other: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656" y="202547"/>
            <a:ext cx="1037665" cy="134470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47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8047651" y="3556214"/>
            <a:ext cx="1637050" cy="2876210"/>
            <a:chOff x="6523651" y="3556214"/>
            <a:chExt cx="1637050" cy="2876210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2384613" y="2594109"/>
            <a:ext cx="5217459" cy="753385"/>
            <a:chOff x="860612" y="2594108"/>
            <a:chExt cx="5217459" cy="753385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228241" y="2598368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4462" y="2606634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25928" y="2598368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2802848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81466" y="2594108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427853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360907" y="4250683"/>
            <a:ext cx="5217459" cy="791906"/>
            <a:chOff x="836906" y="4250683"/>
            <a:chExt cx="5217459" cy="791906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836906" y="5018330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681455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779142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972258" y="4734083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417748" y="473712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04194" y="4268300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98807" y="4250683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63534" y="4287727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2925" y="4254597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60906" y="5689626"/>
            <a:ext cx="5217459" cy="772698"/>
            <a:chOff x="819529" y="5792612"/>
            <a:chExt cx="5217459" cy="772698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819529" y="6541051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479620" y="5792612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13379" y="5824451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664078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34343" y="5812774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761765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28307" y="5811966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3954881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386770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5290813" y="6458190"/>
            <a:ext cx="266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(or the other way around)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748428" y="245859"/>
            <a:ext cx="1456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(check this statement carefully!)</a:t>
            </a:r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308667" y="3306113"/>
            <a:ext cx="2182672" cy="3338682"/>
            <a:chOff x="6784667" y="3306113"/>
            <a:chExt cx="2182672" cy="3338682"/>
          </a:xfrm>
        </p:grpSpPr>
        <p:sp>
          <p:nvSpPr>
            <p:cNvPr id="75" name="TextBox 74"/>
            <p:cNvSpPr txBox="1"/>
            <p:nvPr/>
          </p:nvSpPr>
          <p:spPr>
            <a:xfrm>
              <a:off x="6784667" y="3306113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050927" y="3347494"/>
            <a:ext cx="694887" cy="3317911"/>
            <a:chOff x="8506930" y="3326884"/>
            <a:chExt cx="694887" cy="3317911"/>
          </a:xfrm>
        </p:grpSpPr>
        <p:sp>
          <p:nvSpPr>
            <p:cNvPr id="79" name="TextBox 78"/>
            <p:cNvSpPr txBox="1"/>
            <p:nvPr/>
          </p:nvSpPr>
          <p:spPr>
            <a:xfrm>
              <a:off x="8741408" y="3326884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721257" y="2953902"/>
            <a:ext cx="1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8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73" grpId="0"/>
      <p:bldP spid="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344" y="202548"/>
            <a:ext cx="7886700" cy="1325563"/>
          </a:xfrm>
        </p:spPr>
        <p:txBody>
          <a:bodyPr/>
          <a:lstStyle/>
          <a:p>
            <a:r>
              <a:rPr lang="en-US" dirty="0"/>
              <a:t>So to prove this -&gt;</a:t>
            </a:r>
          </a:p>
        </p:txBody>
      </p:sp>
      <p:cxnSp>
        <p:nvCxnSpPr>
          <p:cNvPr id="15" name="Straight Connector 14"/>
          <p:cNvCxnSpPr>
            <a:stCxn id="14" idx="2"/>
            <a:endCxn id="5" idx="6"/>
          </p:cNvCxnSpPr>
          <p:nvPr/>
        </p:nvCxnSpPr>
        <p:spPr>
          <a:xfrm flipH="1">
            <a:off x="7048790" y="471484"/>
            <a:ext cx="614411" cy="0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33516" y="202548"/>
            <a:ext cx="4447614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</a:t>
            </a:r>
          </a:p>
          <a:p>
            <a:endParaRPr lang="en-US" sz="2400" dirty="0"/>
          </a:p>
          <a:p>
            <a:r>
              <a:rPr lang="en-US" sz="2400" dirty="0"/>
              <a:t>Then </a:t>
            </a:r>
            <a:r>
              <a:rPr lang="en-US" sz="2400" dirty="0" err="1"/>
              <a:t>B.finishTime</a:t>
            </a:r>
            <a:r>
              <a:rPr lang="en-US" sz="2400" dirty="0"/>
              <a:t> &lt; </a:t>
            </a:r>
            <a:r>
              <a:rPr lang="en-US" sz="2400" dirty="0" err="1"/>
              <a:t>A.finishTime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6380633" y="146148"/>
            <a:ext cx="66815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Oval 13"/>
          <p:cNvSpPr/>
          <p:nvPr/>
        </p:nvSpPr>
        <p:spPr>
          <a:xfrm>
            <a:off x="7663201" y="146148"/>
            <a:ext cx="65604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6713" y="1412381"/>
            <a:ext cx="30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7030A0"/>
                </a:solidFill>
              </a:rPr>
              <a:t>Suppose the underlying graph has no cycles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452" y="2227006"/>
            <a:ext cx="60811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Since the graph has no cycles, B must be a descendent of A in that tree.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All edges go down the tree.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aka, </a:t>
            </a:r>
            <a:r>
              <a:rPr lang="en-US" sz="2800" dirty="0" err="1">
                <a:solidFill>
                  <a:schemeClr val="accent5"/>
                </a:solidFill>
              </a:rPr>
              <a:t>B.finishTime</a:t>
            </a:r>
            <a:r>
              <a:rPr lang="en-US" sz="2800" dirty="0">
                <a:solidFill>
                  <a:schemeClr val="accent5"/>
                </a:solidFill>
              </a:rPr>
              <a:t> &lt; </a:t>
            </a:r>
            <a:r>
              <a:rPr lang="en-US" sz="2800" dirty="0" err="1">
                <a:solidFill>
                  <a:schemeClr val="accent5"/>
                </a:solidFill>
              </a:rPr>
              <a:t>A.finishTime</a:t>
            </a:r>
            <a:r>
              <a:rPr lang="en-US" sz="2800" dirty="0"/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047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>
                <a:endCxn id="30" idx="1"/>
              </p:cNvCxnSpPr>
              <p:nvPr/>
            </p:nvCxnSpPr>
            <p:spPr>
              <a:xfrm>
                <a:off x="7454956" y="5531232"/>
                <a:ext cx="487053" cy="662594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8047652" y="3556214"/>
            <a:ext cx="1855741" cy="2876210"/>
            <a:chOff x="6523651" y="3556214"/>
            <a:chExt cx="1855741" cy="2876210"/>
          </a:xfrm>
        </p:grpSpPr>
        <p:cxnSp>
          <p:nvCxnSpPr>
            <p:cNvPr id="35" name="Straight Connector 34"/>
            <p:cNvCxnSpPr>
              <a:stCxn id="30" idx="7"/>
            </p:cNvCxnSpPr>
            <p:nvPr/>
          </p:nvCxnSpPr>
          <p:spPr>
            <a:xfrm flipH="1" flipV="1">
              <a:off x="7744539" y="3720956"/>
              <a:ext cx="634853" cy="247287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049229" y="4224299"/>
            <a:ext cx="5672080" cy="1132636"/>
            <a:chOff x="608536" y="2214857"/>
            <a:chExt cx="5672080" cy="1132636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08536" y="2611211"/>
              <a:ext cx="1634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A.startTime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45333" y="2214857"/>
              <a:ext cx="1735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A.finishTime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994713" y="2229545"/>
              <a:ext cx="1621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B.startTime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 flipH="1">
              <a:off x="2802848" y="2691210"/>
              <a:ext cx="2792" cy="656283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205150" y="2608706"/>
              <a:ext cx="1722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B.finishTime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2"/>
            </p:cNvCxnSpPr>
            <p:nvPr/>
          </p:nvCxnSpPr>
          <p:spPr>
            <a:xfrm>
              <a:off x="5412975" y="2676522"/>
              <a:ext cx="14878" cy="64165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13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this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70507"/>
            <a:ext cx="7886700" cy="4351338"/>
          </a:xfrm>
        </p:spPr>
        <p:txBody>
          <a:bodyPr/>
          <a:lstStyle/>
          <a:p>
            <a:r>
              <a:rPr lang="en-US" dirty="0"/>
              <a:t>Example: package dependency graph</a:t>
            </a:r>
          </a:p>
          <a:p>
            <a:r>
              <a:rPr lang="en-US" dirty="0"/>
              <a:t>Question: in what order should I install packages?</a:t>
            </a:r>
          </a:p>
        </p:txBody>
      </p:sp>
      <p:sp>
        <p:nvSpPr>
          <p:cNvPr id="4" name="Oval 3"/>
          <p:cNvSpPr/>
          <p:nvPr/>
        </p:nvSpPr>
        <p:spPr>
          <a:xfrm>
            <a:off x="1927412" y="383751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</a:t>
            </a:r>
          </a:p>
        </p:txBody>
      </p:sp>
      <p:sp>
        <p:nvSpPr>
          <p:cNvPr id="5" name="Oval 4"/>
          <p:cNvSpPr/>
          <p:nvPr/>
        </p:nvSpPr>
        <p:spPr>
          <a:xfrm>
            <a:off x="3898054" y="2778888"/>
            <a:ext cx="1467012" cy="476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coreutils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0845" y="4686261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dpkg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12046" y="5748995"/>
            <a:ext cx="1323787" cy="634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libbz2</a:t>
            </a:r>
          </a:p>
        </p:txBody>
      </p:sp>
      <p:cxnSp>
        <p:nvCxnSpPr>
          <p:cNvPr id="8" name="Straight Connector 7"/>
          <p:cNvCxnSpPr>
            <a:endCxn id="11" idx="3"/>
          </p:cNvCxnSpPr>
          <p:nvPr/>
        </p:nvCxnSpPr>
        <p:spPr>
          <a:xfrm flipV="1">
            <a:off x="3146828" y="5051554"/>
            <a:ext cx="2707242" cy="697440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4"/>
          </p:cNvCxnSpPr>
          <p:nvPr/>
        </p:nvCxnSpPr>
        <p:spPr>
          <a:xfrm flipV="1">
            <a:off x="3146828" y="3206858"/>
            <a:ext cx="1729234" cy="254213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1"/>
            <a:endCxn id="10" idx="4"/>
          </p:cNvCxnSpPr>
          <p:nvPr/>
        </p:nvCxnSpPr>
        <p:spPr>
          <a:xfrm flipH="1" flipV="1">
            <a:off x="4876062" y="3206857"/>
            <a:ext cx="978008" cy="1542078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2762195" y="4202805"/>
            <a:ext cx="2948650" cy="697441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308572" y="5321026"/>
            <a:ext cx="173077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libselinux1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62126" y="3385392"/>
            <a:ext cx="1587553" cy="634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multiarch</a:t>
            </a:r>
            <a:r>
              <a:rPr lang="en-US" dirty="0">
                <a:solidFill>
                  <a:schemeClr val="tx1"/>
                </a:solidFill>
              </a:rPr>
              <a:t>-support</a:t>
            </a:r>
          </a:p>
        </p:txBody>
      </p:sp>
      <p:cxnSp>
        <p:nvCxnSpPr>
          <p:cNvPr id="15" name="Straight Connector 14"/>
          <p:cNvCxnSpPr>
            <a:stCxn id="18" idx="2"/>
            <a:endCxn id="10" idx="5"/>
          </p:cNvCxnSpPr>
          <p:nvPr/>
        </p:nvCxnSpPr>
        <p:spPr>
          <a:xfrm flipH="1" flipV="1">
            <a:off x="5221842" y="3144182"/>
            <a:ext cx="3086731" cy="239082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  <a:endCxn id="14" idx="4"/>
          </p:cNvCxnSpPr>
          <p:nvPr/>
        </p:nvCxnSpPr>
        <p:spPr>
          <a:xfrm flipV="1">
            <a:off x="8308572" y="4020156"/>
            <a:ext cx="1247331" cy="1514854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6545627" y="3988819"/>
            <a:ext cx="2884178" cy="760116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</p:cNvCxnSpPr>
          <p:nvPr/>
        </p:nvCxnSpPr>
        <p:spPr>
          <a:xfrm flipH="1">
            <a:off x="3635833" y="5535010"/>
            <a:ext cx="4672739" cy="42796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43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570" y="143061"/>
            <a:ext cx="7886700" cy="1035369"/>
          </a:xfrm>
        </p:spPr>
        <p:txBody>
          <a:bodyPr>
            <a:normAutofit/>
          </a:bodyPr>
          <a:lstStyle/>
          <a:p>
            <a:r>
              <a:rPr lang="en-US" dirty="0"/>
              <a:t>In reverse order of finishing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853" y="1251553"/>
            <a:ext cx="5282046" cy="351930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Do DFS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Maintain a list of packages, in the order you want to install them.</a:t>
            </a:r>
          </a:p>
          <a:p>
            <a:r>
              <a:rPr lang="en-US" sz="2400" dirty="0">
                <a:solidFill>
                  <a:srgbClr val="7030A0"/>
                </a:solidFill>
              </a:rPr>
              <a:t>When you mark a vertex as </a:t>
            </a:r>
            <a:r>
              <a:rPr lang="en-US" sz="2400" b="1" dirty="0">
                <a:solidFill>
                  <a:schemeClr val="accent1"/>
                </a:solidFill>
              </a:rPr>
              <a:t>all done</a:t>
            </a:r>
            <a:r>
              <a:rPr lang="en-US" sz="2400" dirty="0">
                <a:solidFill>
                  <a:srgbClr val="7030A0"/>
                </a:solidFill>
              </a:rPr>
              <a:t>, put it at the </a:t>
            </a:r>
            <a:r>
              <a:rPr lang="en-US" sz="2400" b="1" dirty="0">
                <a:solidFill>
                  <a:srgbClr val="7030A0"/>
                </a:solidFill>
              </a:rPr>
              <a:t>beginning</a:t>
            </a:r>
            <a:r>
              <a:rPr lang="en-US" sz="2400" dirty="0">
                <a:solidFill>
                  <a:srgbClr val="7030A0"/>
                </a:solidFill>
              </a:rPr>
              <a:t> of the list.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45102" y="3895594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93866" y="4688284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52650" y="3436374"/>
            <a:ext cx="8197028" cy="3384024"/>
            <a:chOff x="403412" y="2301058"/>
            <a:chExt cx="8422266" cy="4597750"/>
          </a:xfrm>
        </p:grpSpPr>
        <p:sp>
          <p:nvSpPr>
            <p:cNvPr id="19" name="Oval 18"/>
            <p:cNvSpPr/>
            <p:nvPr/>
          </p:nvSpPr>
          <p:spPr>
            <a:xfrm>
              <a:off x="403412" y="383751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374054" y="2778888"/>
              <a:ext cx="1467012" cy="4763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coreutils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186845" y="468626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dpkg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88045" y="5748995"/>
              <a:ext cx="1323787" cy="6347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libbz2</a:t>
              </a:r>
            </a:p>
          </p:txBody>
        </p:sp>
        <p:cxnSp>
          <p:nvCxnSpPr>
            <p:cNvPr id="23" name="Straight Connector 22"/>
            <p:cNvCxnSpPr>
              <a:endCxn id="28" idx="3"/>
            </p:cNvCxnSpPr>
            <p:nvPr/>
          </p:nvCxnSpPr>
          <p:spPr>
            <a:xfrm flipV="1">
              <a:off x="1622828" y="5051554"/>
              <a:ext cx="2707242" cy="697440"/>
            </a:xfrm>
            <a:prstGeom prst="line">
              <a:avLst/>
            </a:prstGeom>
            <a:ln w="66675">
              <a:solidFill>
                <a:schemeClr val="accent4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27" idx="4"/>
            </p:cNvCxnSpPr>
            <p:nvPr/>
          </p:nvCxnSpPr>
          <p:spPr>
            <a:xfrm flipV="1">
              <a:off x="1622828" y="3206857"/>
              <a:ext cx="1729234" cy="2542137"/>
            </a:xfrm>
            <a:prstGeom prst="line">
              <a:avLst/>
            </a:prstGeom>
            <a:ln w="66675">
              <a:solidFill>
                <a:schemeClr val="accent4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8" idx="1"/>
              <a:endCxn id="27" idx="4"/>
            </p:cNvCxnSpPr>
            <p:nvPr/>
          </p:nvCxnSpPr>
          <p:spPr>
            <a:xfrm flipH="1" flipV="1">
              <a:off x="3352062" y="3206857"/>
              <a:ext cx="978008" cy="1542078"/>
            </a:xfrm>
            <a:prstGeom prst="line">
              <a:avLst/>
            </a:prstGeom>
            <a:ln w="666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2"/>
              <a:endCxn id="26" idx="5"/>
            </p:cNvCxnSpPr>
            <p:nvPr/>
          </p:nvCxnSpPr>
          <p:spPr>
            <a:xfrm flipH="1" flipV="1">
              <a:off x="1238195" y="4202804"/>
              <a:ext cx="2948650" cy="697441"/>
            </a:xfrm>
            <a:prstGeom prst="line">
              <a:avLst/>
            </a:prstGeom>
            <a:ln w="666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6784572" y="5321025"/>
              <a:ext cx="173077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libselinux1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238125" y="3385391"/>
              <a:ext cx="1587553" cy="6347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multiarch</a:t>
              </a:r>
              <a:r>
                <a:rPr lang="en-US" dirty="0">
                  <a:solidFill>
                    <a:schemeClr val="tx1"/>
                  </a:solidFill>
                </a:rPr>
                <a:t>-support</a:t>
              </a:r>
            </a:p>
          </p:txBody>
        </p:sp>
        <p:cxnSp>
          <p:nvCxnSpPr>
            <p:cNvPr id="29" name="Straight Connector 28"/>
            <p:cNvCxnSpPr>
              <a:stCxn id="35" idx="2"/>
              <a:endCxn id="27" idx="5"/>
            </p:cNvCxnSpPr>
            <p:nvPr/>
          </p:nvCxnSpPr>
          <p:spPr>
            <a:xfrm flipV="1">
              <a:off x="2731947" y="5686319"/>
              <a:ext cx="5529937" cy="800588"/>
            </a:xfrm>
            <a:prstGeom prst="line">
              <a:avLst/>
            </a:prstGeom>
            <a:ln w="66675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0" idx="0"/>
              <a:endCxn id="31" idx="4"/>
            </p:cNvCxnSpPr>
            <p:nvPr/>
          </p:nvCxnSpPr>
          <p:spPr>
            <a:xfrm flipV="1">
              <a:off x="7649961" y="4020156"/>
              <a:ext cx="381941" cy="1300869"/>
            </a:xfrm>
            <a:prstGeom prst="line">
              <a:avLst/>
            </a:prstGeom>
            <a:ln w="666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7"/>
            </p:cNvCxnSpPr>
            <p:nvPr/>
          </p:nvCxnSpPr>
          <p:spPr>
            <a:xfrm flipV="1">
              <a:off x="5021627" y="3988819"/>
              <a:ext cx="2884178" cy="760116"/>
            </a:xfrm>
            <a:prstGeom prst="line">
              <a:avLst/>
            </a:prstGeom>
            <a:ln w="666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5" idx="2"/>
            </p:cNvCxnSpPr>
            <p:nvPr/>
          </p:nvCxnSpPr>
          <p:spPr>
            <a:xfrm flipH="1" flipV="1">
              <a:off x="2111833" y="5962978"/>
              <a:ext cx="620115" cy="523929"/>
            </a:xfrm>
            <a:prstGeom prst="line">
              <a:avLst/>
            </a:prstGeom>
            <a:ln w="66675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094149" y="5800442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start:2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59088" y="4730803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start:0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76135" y="5985109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start:1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79519" y="6232450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finish:5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92405" y="6397010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finish:6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4820" y="3441848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finish:8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0480" y="3124270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start:7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74258" y="2301058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start:9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74258" y="2692859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finish:10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59088" y="5100136"/>
              <a:ext cx="1111624" cy="50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finish:11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514848" y="1429682"/>
            <a:ext cx="3153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dpkg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coreutils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tar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libbz2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libselinux1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multiarch_support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DFS can help you solve the </a:t>
            </a:r>
            <a:r>
              <a:rPr lang="en-US" dirty="0">
                <a:solidFill>
                  <a:schemeClr val="accent4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topological sorting problem</a:t>
            </a:r>
          </a:p>
          <a:p>
            <a:pPr lvl="1"/>
            <a:r>
              <a:rPr lang="en-US" dirty="0">
                <a:solidFill>
                  <a:schemeClr val="accent1"/>
                </a:solidFill>
                <a:ea typeface="Copperplate Gothic Bold" charset="0"/>
                <a:cs typeface="Copperplate Gothic Bold" charset="0"/>
              </a:rPr>
              <a:t>That’s the fancy name for the problem of finding an ordering that respects all the dependencies</a:t>
            </a:r>
          </a:p>
          <a:p>
            <a:pPr lvl="1"/>
            <a:endParaRPr lang="en-US" dirty="0">
              <a:ea typeface="Copperplate Gothic Bold" charset="0"/>
              <a:cs typeface="Copperplate Gothic Bold" charset="0"/>
            </a:endParaRPr>
          </a:p>
          <a:p>
            <a:r>
              <a:rPr lang="en-US" dirty="0">
                <a:solidFill>
                  <a:schemeClr val="accent5"/>
                </a:solidFill>
                <a:ea typeface="Copperplate Gothic Bold" charset="0"/>
                <a:cs typeface="Copperplate Gothic Bold" charset="0"/>
              </a:rPr>
              <a:t>Thinking about the DFS tree is helpful.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14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833F-B3F1-45AF-8B56-1EDE97BD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Edges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3A19B4-39E4-431D-8A4B-1804744F7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360" y="1467407"/>
            <a:ext cx="7255697" cy="354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209C5-DF99-4DFE-B64A-71F58B13116C}"/>
              </a:ext>
            </a:extLst>
          </p:cNvPr>
          <p:cNvSpPr txBox="1"/>
          <p:nvPr/>
        </p:nvSpPr>
        <p:spPr>
          <a:xfrm>
            <a:off x="1046375" y="1700117"/>
            <a:ext cx="27551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Tree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Back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Forward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Cross Edge</a:t>
            </a:r>
          </a:p>
        </p:txBody>
      </p:sp>
    </p:spTree>
    <p:extLst>
      <p:ext uri="{BB962C8B-B14F-4D97-AF65-F5344CB8AC3E}">
        <p14:creationId xmlns:p14="http://schemas.microsoft.com/office/powerpoint/2010/main" val="28329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74779"/>
            <a:ext cx="9144000" cy="458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2050" y="65857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Potato trade</a:t>
            </a:r>
          </a:p>
        </p:txBody>
      </p:sp>
    </p:spTree>
    <p:extLst>
      <p:ext uri="{BB962C8B-B14F-4D97-AF65-F5344CB8AC3E}">
        <p14:creationId xmlns:p14="http://schemas.microsoft.com/office/powerpoint/2010/main" val="526738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20B7-B427-4F70-BA19-028803611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918845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224" y="4270578"/>
            <a:ext cx="3521708" cy="2445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 a graph?</a:t>
            </a:r>
          </a:p>
        </p:txBody>
      </p:sp>
      <p:sp>
        <p:nvSpPr>
          <p:cNvPr id="10" name="Oval 9"/>
          <p:cNvSpPr/>
          <p:nvPr/>
        </p:nvSpPr>
        <p:spPr>
          <a:xfrm>
            <a:off x="5554910" y="2668971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H="1" flipV="1">
            <a:off x="4291240" y="2295863"/>
            <a:ext cx="1556253" cy="37310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</p:cNvCxnSpPr>
          <p:nvPr/>
        </p:nvCxnSpPr>
        <p:spPr>
          <a:xfrm flipH="1">
            <a:off x="5145742" y="3233556"/>
            <a:ext cx="701751" cy="121293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0" idx="6"/>
          </p:cNvCxnSpPr>
          <p:nvPr/>
        </p:nvCxnSpPr>
        <p:spPr>
          <a:xfrm flipH="1" flipV="1">
            <a:off x="6140074" y="2951263"/>
            <a:ext cx="1533010" cy="496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64712" y="1361946"/>
            <a:ext cx="468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If we can fly</a:t>
            </a:r>
          </a:p>
        </p:txBody>
      </p:sp>
      <p:sp>
        <p:nvSpPr>
          <p:cNvPr id="59" name="Oval 58"/>
          <p:cNvSpPr/>
          <p:nvPr/>
        </p:nvSpPr>
        <p:spPr>
          <a:xfrm>
            <a:off x="4853159" y="4446494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7663370" y="271860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706075" y="197298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stCxn id="60" idx="3"/>
            <a:endCxn id="59" idx="6"/>
          </p:cNvCxnSpPr>
          <p:nvPr/>
        </p:nvCxnSpPr>
        <p:spPr>
          <a:xfrm flipH="1">
            <a:off x="5438323" y="3200504"/>
            <a:ext cx="2310742" cy="152828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3"/>
          </p:cNvCxnSpPr>
          <p:nvPr/>
        </p:nvCxnSpPr>
        <p:spPr>
          <a:xfrm flipH="1">
            <a:off x="3206606" y="2454884"/>
            <a:ext cx="585164" cy="138514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896094" y="3832637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/>
          <p:cNvCxnSpPr>
            <a:endCxn id="72" idx="0"/>
          </p:cNvCxnSpPr>
          <p:nvPr/>
        </p:nvCxnSpPr>
        <p:spPr>
          <a:xfrm>
            <a:off x="8002583" y="3242649"/>
            <a:ext cx="75447" cy="83801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785447" y="4080661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>
            <a:stCxn id="59" idx="6"/>
            <a:endCxn id="72" idx="2"/>
          </p:cNvCxnSpPr>
          <p:nvPr/>
        </p:nvCxnSpPr>
        <p:spPr>
          <a:xfrm flipV="1">
            <a:off x="5438323" y="4362954"/>
            <a:ext cx="2347124" cy="36583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7322360" y="162253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>
            <a:stCxn id="60" idx="0"/>
            <a:endCxn id="76" idx="4"/>
          </p:cNvCxnSpPr>
          <p:nvPr/>
        </p:nvCxnSpPr>
        <p:spPr>
          <a:xfrm flipH="1" flipV="1">
            <a:off x="7614942" y="2187123"/>
            <a:ext cx="341010" cy="53147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9" idx="0"/>
            <a:endCxn id="61" idx="6"/>
          </p:cNvCxnSpPr>
          <p:nvPr/>
        </p:nvCxnSpPr>
        <p:spPr>
          <a:xfrm flipH="1" flipV="1">
            <a:off x="4291239" y="2255274"/>
            <a:ext cx="854502" cy="219122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190382" y="5924637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/>
          <p:cNvCxnSpPr>
            <a:stCxn id="69" idx="4"/>
            <a:endCxn id="83" idx="0"/>
          </p:cNvCxnSpPr>
          <p:nvPr/>
        </p:nvCxnSpPr>
        <p:spPr>
          <a:xfrm flipH="1">
            <a:off x="2482964" y="4397221"/>
            <a:ext cx="705712" cy="15274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9746768" y="3557732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72" idx="6"/>
          </p:cNvCxnSpPr>
          <p:nvPr/>
        </p:nvCxnSpPr>
        <p:spPr>
          <a:xfrm flipH="1">
            <a:off x="8370611" y="4039635"/>
            <a:ext cx="1461852" cy="32331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20" y="1768491"/>
            <a:ext cx="721144" cy="10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99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76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8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34386" y="1870468"/>
            <a:ext cx="5135647" cy="4482804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057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23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grpSp>
        <p:nvGrpSpPr>
          <p:cNvPr id="440" name="Group 439"/>
          <p:cNvGrpSpPr/>
          <p:nvPr/>
        </p:nvGrpSpPr>
        <p:grpSpPr>
          <a:xfrm>
            <a:off x="8255466" y="1979323"/>
            <a:ext cx="2318606" cy="3692575"/>
            <a:chOff x="6731466" y="1979322"/>
            <a:chExt cx="2318606" cy="3692575"/>
          </a:xfrm>
        </p:grpSpPr>
        <p:sp>
          <p:nvSpPr>
            <p:cNvPr id="21" name="Oval 2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6" name="Straight Connector 435"/>
          <p:cNvCxnSpPr>
            <a:stCxn id="12" idx="2"/>
            <a:endCxn id="5" idx="6"/>
          </p:cNvCxnSpPr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 rot="21130423">
            <a:off x="7245809" y="5649271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World: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4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Exploring the world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31003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 </a:t>
            </a:r>
            <a:r>
              <a:rPr lang="en-US" dirty="0">
                <a:solidFill>
                  <a:schemeClr val="accent4"/>
                </a:solidFill>
              </a:rPr>
              <a:t>L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= {} for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=1,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</a:t>
            </a:r>
          </a:p>
          <a:p>
            <a:r>
              <a:rPr lang="en-US" dirty="0">
                <a:solidFill>
                  <a:schemeClr val="accent4"/>
                </a:solidFill>
              </a:rPr>
              <a:t>L</a:t>
            </a:r>
            <a:r>
              <a:rPr lang="en-US" baseline="-25000" dirty="0">
                <a:solidFill>
                  <a:schemeClr val="accent4"/>
                </a:solidFill>
              </a:rPr>
              <a:t>0</a:t>
            </a:r>
            <a:r>
              <a:rPr lang="en-US" dirty="0">
                <a:solidFill>
                  <a:schemeClr val="accent4"/>
                </a:solidFill>
              </a:rPr>
              <a:t> = {w}, </a:t>
            </a:r>
            <a:r>
              <a:rPr lang="en-US" dirty="0"/>
              <a:t>where w is the start node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= 0, 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, n-1</a:t>
            </a:r>
            <a:r>
              <a:rPr lang="en-US" dirty="0"/>
              <a:t>:</a:t>
            </a:r>
          </a:p>
          <a:p>
            <a:pPr lvl="1"/>
            <a:r>
              <a:rPr lang="en-US" sz="2800" b="1" dirty="0"/>
              <a:t>For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u in L</a:t>
            </a:r>
            <a:r>
              <a:rPr lang="en-US" sz="2800" baseline="-25000" dirty="0">
                <a:solidFill>
                  <a:schemeClr val="accent5"/>
                </a:solidFill>
              </a:rPr>
              <a:t>i</a:t>
            </a:r>
            <a:r>
              <a:rPr lang="en-US" sz="2800" dirty="0">
                <a:solidFill>
                  <a:schemeClr val="accent5"/>
                </a:solidFill>
              </a:rPr>
              <a:t>:</a:t>
            </a:r>
          </a:p>
          <a:p>
            <a:pPr lvl="2"/>
            <a:r>
              <a:rPr lang="en-US" sz="2800" b="1" dirty="0"/>
              <a:t>For </a:t>
            </a:r>
            <a:r>
              <a:rPr lang="en-US" sz="2800" dirty="0">
                <a:solidFill>
                  <a:schemeClr val="accent1"/>
                </a:solidFill>
              </a:rPr>
              <a:t>each v which is a neighbor of u</a:t>
            </a:r>
            <a:r>
              <a:rPr lang="en-US" sz="2800" dirty="0"/>
              <a:t>:</a:t>
            </a:r>
          </a:p>
          <a:p>
            <a:pPr lvl="3"/>
            <a:r>
              <a:rPr lang="en-US" sz="2800" b="1" dirty="0"/>
              <a:t>If </a:t>
            </a:r>
            <a:r>
              <a:rPr lang="en-US" sz="2800" dirty="0">
                <a:solidFill>
                  <a:schemeClr val="accent1"/>
                </a:solidFill>
              </a:rPr>
              <a:t>v isn’t yet visited</a:t>
            </a:r>
            <a:r>
              <a:rPr lang="en-US" sz="2800" dirty="0"/>
              <a:t>:</a:t>
            </a:r>
          </a:p>
          <a:p>
            <a:pPr lvl="4"/>
            <a:r>
              <a:rPr lang="en-US" sz="2800" dirty="0">
                <a:solidFill>
                  <a:schemeClr val="accent4"/>
                </a:solidFill>
              </a:rPr>
              <a:t>mark v as visited, and put it in L</a:t>
            </a:r>
            <a:r>
              <a:rPr lang="en-US" sz="2800" baseline="-25000" dirty="0">
                <a:solidFill>
                  <a:schemeClr val="accent4"/>
                </a:solidFill>
              </a:rPr>
              <a:t>i+1</a:t>
            </a:r>
          </a:p>
          <a:p>
            <a:pPr lvl="4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09648" y="169069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is the set of nodes we can reach in </a:t>
            </a:r>
            <a:r>
              <a:rPr lang="en-US" sz="24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steps from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5343" y="5509529"/>
            <a:ext cx="350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Go through all the nodes in 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and add their unvisited neighbors to L</a:t>
            </a:r>
            <a:r>
              <a:rPr lang="en-US" sz="2400" baseline="-25000" dirty="0">
                <a:solidFill>
                  <a:srgbClr val="7030A0"/>
                </a:solidFill>
              </a:rPr>
              <a:t>i+1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871587" y="3648177"/>
            <a:ext cx="1852859" cy="3061681"/>
            <a:chOff x="6731466" y="1979322"/>
            <a:chExt cx="2318606" cy="3765435"/>
          </a:xfrm>
        </p:grpSpPr>
        <p:sp>
          <p:nvSpPr>
            <p:cNvPr id="36" name="Oval 35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24048" y="1979322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</a:t>
              </a:r>
              <a:endParaRPr lang="en-US" sz="3200" baseline="-25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4048" y="3384943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4048" y="420525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502556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3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2547807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11369" y="4900176"/>
            <a:ext cx="2491671" cy="1943241"/>
            <a:chOff x="910385" y="1870468"/>
            <a:chExt cx="5135647" cy="4482804"/>
          </a:xfrm>
        </p:grpSpPr>
        <p:sp>
          <p:nvSpPr>
            <p:cNvPr id="47" name="Oval 46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6" idx="0"/>
              <a:endCxn id="5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5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2"/>
              <a:endCxn id="5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3028847" y="2419284"/>
              <a:ext cx="2139440" cy="280481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5" idx="3"/>
            </p:cNvCxnSpPr>
            <p:nvPr/>
          </p:nvCxnSpPr>
          <p:spPr>
            <a:xfrm flipV="1">
              <a:off x="2079901" y="5706008"/>
              <a:ext cx="2881499" cy="3649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5" idx="7"/>
              <a:endCxn id="56" idx="4"/>
            </p:cNvCxnSpPr>
            <p:nvPr/>
          </p:nvCxnSpPr>
          <p:spPr>
            <a:xfrm flipV="1">
              <a:off x="5375173" y="3549316"/>
              <a:ext cx="378278" cy="1757468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1" idx="3"/>
              <a:endCxn id="5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7417807" y="4917493"/>
            <a:ext cx="1658864" cy="1307844"/>
            <a:chOff x="6053576" y="5080232"/>
            <a:chExt cx="1658864" cy="1307844"/>
          </a:xfrm>
        </p:grpSpPr>
        <p:sp>
          <p:nvSpPr>
            <p:cNvPr id="74" name="Oval 73"/>
            <p:cNvSpPr/>
            <p:nvPr/>
          </p:nvSpPr>
          <p:spPr>
            <a:xfrm>
              <a:off x="6909537" y="6143335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6053576" y="5866863"/>
              <a:ext cx="855961" cy="39884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7428535" y="5080232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6095153" y="5289131"/>
              <a:ext cx="1374959" cy="491203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3131575" y="-9076"/>
            <a:ext cx="752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Same disclaimer as for DFS: you may have seen other ways to implement this, this will be convenient for us.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3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also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36978" y="1870469"/>
            <a:ext cx="3720388" cy="3275273"/>
            <a:chOff x="1030469" y="1870468"/>
            <a:chExt cx="5015563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50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9755314" y="4449222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9012589" y="574582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7909708" y="4161932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8902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8104815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8791060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8525582" y="4365490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8404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7679101" y="6107975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6627741" y="391677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6694779" y="560819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7361121" y="3806286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6661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6879249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6945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7831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032507" y="5672312"/>
            <a:ext cx="394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 is also a good way to find all the </a:t>
            </a:r>
            <a:r>
              <a:rPr lang="en-US" sz="2400" b="1" dirty="0">
                <a:solidFill>
                  <a:schemeClr val="accent4"/>
                </a:solidFill>
              </a:rPr>
              <a:t>connected components.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44741" y="1978912"/>
            <a:ext cx="791675" cy="9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00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5"/>
                </a:solidFill>
              </a:rPr>
              <a:t>To explore the whole thing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connected components one-by-one.</a:t>
            </a:r>
          </a:p>
          <a:p>
            <a:r>
              <a:rPr lang="en-US" dirty="0"/>
              <a:t>Same argument as DFS: running time is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/>
              <a:t>O(n + m)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r>
              <a:rPr lang="en-US" sz="2400" dirty="0">
                <a:solidFill>
                  <a:schemeClr val="accent1"/>
                </a:solidFill>
              </a:rPr>
              <a:t>Like DFS, BFS also works fine on directed graphs.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584" y="4288114"/>
            <a:ext cx="1650499" cy="2223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8016" y="6326694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68804" y="3841837"/>
            <a:ext cx="207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Verify these!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2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25626"/>
            <a:ext cx="9144000" cy="4783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1" y="937512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Neural connections in the brain</a:t>
            </a:r>
          </a:p>
        </p:txBody>
      </p:sp>
    </p:spTree>
    <p:extLst>
      <p:ext uri="{BB962C8B-B14F-4D97-AF65-F5344CB8AC3E}">
        <p14:creationId xmlns:p14="http://schemas.microsoft.com/office/powerpoint/2010/main" val="893297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breadth-first?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873" y="1527040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first</a:t>
            </a:r>
            <a:r>
              <a:rPr lang="en-US" dirty="0"/>
              <a:t> we go as </a:t>
            </a:r>
            <a:r>
              <a:rPr lang="en-US" dirty="0">
                <a:solidFill>
                  <a:schemeClr val="accent1"/>
                </a:solidFill>
              </a:rPr>
              <a:t>broadly</a:t>
            </a:r>
            <a:r>
              <a:rPr lang="en-US" dirty="0"/>
              <a:t>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41449" y="2278017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27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74283" y="214372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77" name="Straight Connector 176"/>
          <p:cNvCxnSpPr>
            <a:stCxn id="12" idx="2"/>
            <a:endCxn id="5" idx="6"/>
          </p:cNvCxnSpPr>
          <p:nvPr/>
        </p:nvCxnSpPr>
        <p:spPr>
          <a:xfrm flipH="1" flipV="1">
            <a:off x="4110965" y="2510997"/>
            <a:ext cx="1036218" cy="52657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064561" y="1421989"/>
            <a:ext cx="2603438" cy="4514315"/>
            <a:chOff x="6540561" y="1421988"/>
            <a:chExt cx="2603438" cy="4514315"/>
          </a:xfrm>
        </p:grpSpPr>
        <p:grpSp>
          <p:nvGrpSpPr>
            <p:cNvPr id="85" name="Group 84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stCxn id="52" idx="4"/>
                <a:endCxn id="47" idx="0"/>
              </p:cNvCxnSpPr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>
              <a:stCxn id="27" idx="4"/>
              <a:endCxn id="45" idx="0"/>
            </p:cNvCxnSpPr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43902" y="1421988"/>
              <a:ext cx="2000097" cy="988962"/>
            </a:xfrm>
            <a:prstGeom prst="rect">
              <a:avLst/>
            </a:prstGeom>
          </p:spPr>
        </p:pic>
      </p:grpSp>
      <p:cxnSp>
        <p:nvCxnSpPr>
          <p:cNvPr id="207" name="Straight Connector 206"/>
          <p:cNvCxnSpPr/>
          <p:nvPr/>
        </p:nvCxnSpPr>
        <p:spPr>
          <a:xfrm flipH="1">
            <a:off x="8683115" y="4861049"/>
            <a:ext cx="1573151" cy="83669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 flipV="1">
            <a:off x="8592531" y="4754169"/>
            <a:ext cx="1445043" cy="38643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8592530" y="4628069"/>
            <a:ext cx="675359" cy="90098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9207486" y="5493858"/>
            <a:ext cx="127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Call this the “BFS tree”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7329554" y="2265568"/>
            <a:ext cx="815171" cy="3576415"/>
            <a:chOff x="5362890" y="2332648"/>
            <a:chExt cx="815171" cy="3576415"/>
          </a:xfrm>
        </p:grpSpPr>
        <p:sp>
          <p:nvSpPr>
            <p:cNvPr id="211" name="TextBox 210"/>
            <p:cNvSpPr txBox="1"/>
            <p:nvPr/>
          </p:nvSpPr>
          <p:spPr>
            <a:xfrm>
              <a:off x="5470138" y="532428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2"/>
                  </a:solidFill>
                </a:rPr>
                <a:t>3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99477" y="3215101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5"/>
                  </a:solidFill>
                </a:rPr>
                <a:t>1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16915" y="4258387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6"/>
                  </a:solidFill>
                </a:rPr>
                <a:t>2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62890" y="233264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7030A0"/>
                  </a:solidFill>
                </a:rPr>
                <a:t>L</a:t>
              </a:r>
              <a:r>
                <a:rPr lang="en-US" sz="3200" b="1" baseline="-25000" dirty="0">
                  <a:solidFill>
                    <a:srgbClr val="7030A0"/>
                  </a:solidFill>
                </a:rPr>
                <a:t>0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10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BC9A-EBCF-41B4-85B1-93494732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Applications of BFS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79B4-8050-4FB4-97B4-AF154EEA2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22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566" y="221579"/>
            <a:ext cx="7886700" cy="1325563"/>
          </a:xfrm>
        </p:spPr>
        <p:txBody>
          <a:bodyPr/>
          <a:lstStyle/>
          <a:p>
            <a:r>
              <a:rPr lang="en-US" dirty="0"/>
              <a:t>Application: shortest path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2141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702486" y="2348655"/>
            <a:ext cx="4389359" cy="3817319"/>
            <a:chOff x="1057714" y="1870468"/>
            <a:chExt cx="516943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2" cy="686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98620" y="5617827"/>
              <a:ext cx="928532" cy="686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529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566" y="221579"/>
            <a:ext cx="7886700" cy="1325563"/>
          </a:xfrm>
        </p:spPr>
        <p:txBody>
          <a:bodyPr/>
          <a:lstStyle/>
          <a:p>
            <a:r>
              <a:rPr lang="en-US" dirty="0"/>
              <a:t>Application: shortest path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2141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577389" y="2348655"/>
            <a:ext cx="4664709" cy="3817319"/>
            <a:chOff x="910385" y="1870468"/>
            <a:chExt cx="5493723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3" y="3750498"/>
              <a:ext cx="928532" cy="68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75576" y="5081536"/>
              <a:ext cx="928532" cy="68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764412" y="2493706"/>
            <a:ext cx="2318606" cy="3692575"/>
            <a:chOff x="6731466" y="1979322"/>
            <a:chExt cx="2318606" cy="3692575"/>
          </a:xfrm>
        </p:grpSpPr>
        <p:sp>
          <p:nvSpPr>
            <p:cNvPr id="41" name="Oval 4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941477" y="6113548"/>
            <a:ext cx="181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It’s three!</a:t>
            </a:r>
          </a:p>
        </p:txBody>
      </p:sp>
      <p:cxnSp>
        <p:nvCxnSpPr>
          <p:cNvPr id="53" name="Straight Arrow Connector 52"/>
          <p:cNvCxnSpPr>
            <a:stCxn id="51" idx="0"/>
            <a:endCxn id="48" idx="3"/>
          </p:cNvCxnSpPr>
          <p:nvPr/>
        </p:nvCxnSpPr>
        <p:spPr>
          <a:xfrm flipV="1">
            <a:off x="6847890" y="5824852"/>
            <a:ext cx="959371" cy="288696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0"/>
            <a:endCxn id="12" idx="4"/>
          </p:cNvCxnSpPr>
          <p:nvPr/>
        </p:nvCxnSpPr>
        <p:spPr>
          <a:xfrm flipH="1" flipV="1">
            <a:off x="6192763" y="5685204"/>
            <a:ext cx="655126" cy="428345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295100" y="4892752"/>
            <a:ext cx="1375371" cy="783488"/>
          </a:xfrm>
          <a:prstGeom prst="line">
            <a:avLst/>
          </a:prstGeom>
          <a:ln w="66675"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3099693" y="3939287"/>
            <a:ext cx="1498015" cy="783489"/>
          </a:xfrm>
          <a:prstGeom prst="line">
            <a:avLst/>
          </a:prstGeom>
          <a:ln w="66675">
            <a:solidFill>
              <a:schemeClr val="accent5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" idx="6"/>
            <a:endCxn id="12" idx="2"/>
          </p:cNvCxnSpPr>
          <p:nvPr/>
        </p:nvCxnSpPr>
        <p:spPr>
          <a:xfrm flipV="1">
            <a:off x="3570422" y="5444818"/>
            <a:ext cx="2373911" cy="480770"/>
          </a:xfrm>
          <a:prstGeom prst="line">
            <a:avLst/>
          </a:prstGeom>
          <a:ln w="66675">
            <a:solidFill>
              <a:schemeClr val="accent2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84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find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w and all other vertices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53985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Do a BFS starting at w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For all v in L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(the </a:t>
            </a:r>
            <a:r>
              <a:rPr lang="en-US" dirty="0" err="1">
                <a:solidFill>
                  <a:srgbClr val="7030A0"/>
                </a:solidFill>
              </a:rPr>
              <a:t>i’th</a:t>
            </a:r>
            <a:r>
              <a:rPr lang="en-US" dirty="0">
                <a:solidFill>
                  <a:srgbClr val="7030A0"/>
                </a:solidFill>
              </a:rPr>
              <a:t> level of the BFS tree)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shortest path between w and v has length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shortest path between w and v is given by the path in the BFS tree.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If we never found v, the distance is infinite.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0306" y="1559860"/>
            <a:ext cx="245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 distance between two vertices is the length of the shortest path between them.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1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212951"/>
          </a:xfrm>
        </p:spPr>
        <p:txBody>
          <a:bodyPr/>
          <a:lstStyle/>
          <a:p>
            <a:r>
              <a:rPr lang="en-US" dirty="0"/>
              <a:t>What did we just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4634169"/>
          </a:xfrm>
        </p:spPr>
        <p:txBody>
          <a:bodyPr>
            <a:normAutofit/>
          </a:bodyPr>
          <a:lstStyle/>
          <a:p>
            <a:r>
              <a:rPr lang="en-US" dirty="0"/>
              <a:t>The BFS tree is useful for </a:t>
            </a:r>
            <a:r>
              <a:rPr lang="en-US" dirty="0">
                <a:solidFill>
                  <a:schemeClr val="accent1"/>
                </a:solidFill>
              </a:rPr>
              <a:t>computing distances </a:t>
            </a:r>
            <a:r>
              <a:rPr lang="en-US" dirty="0"/>
              <a:t>between pairs of vertices.</a:t>
            </a:r>
          </a:p>
          <a:p>
            <a:r>
              <a:rPr lang="en-US" dirty="0">
                <a:solidFill>
                  <a:srgbClr val="7030A0"/>
                </a:solidFill>
              </a:rPr>
              <a:t>We can find the shortest path between u and v in time O(m).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4000" dirty="0">
                <a:latin typeface="+mj-lt"/>
              </a:rPr>
              <a:t>The BSF tree is also helpful for:</a:t>
            </a:r>
          </a:p>
          <a:p>
            <a:r>
              <a:rPr lang="en-US" dirty="0">
                <a:solidFill>
                  <a:schemeClr val="accent1"/>
                </a:solidFill>
              </a:rPr>
              <a:t>Testing if a graph is bipartite or not.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3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testing if a graph is bipartite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Bipartite means it looks like this: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162256" y="2616269"/>
            <a:ext cx="3891588" cy="3738954"/>
            <a:chOff x="1638256" y="2616269"/>
            <a:chExt cx="3891588" cy="3738954"/>
          </a:xfrm>
        </p:grpSpPr>
        <p:sp>
          <p:nvSpPr>
            <p:cNvPr id="4" name="Oval 3"/>
            <p:cNvSpPr/>
            <p:nvPr/>
          </p:nvSpPr>
          <p:spPr>
            <a:xfrm>
              <a:off x="1657241" y="261626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57241" y="313740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48922" y="369697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638256" y="4282588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638256" y="4830027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38256" y="537746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48922" y="5924905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095788" y="263408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095788" y="315522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87469" y="371479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76803" y="4300403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76803" y="4847842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76803" y="539528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087469" y="5942720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12" idx="2"/>
              <a:endCxn id="4" idx="6"/>
            </p:cNvCxnSpPr>
            <p:nvPr/>
          </p:nvCxnSpPr>
          <p:spPr>
            <a:xfrm flipH="1" flipV="1">
              <a:off x="2091297" y="2822521"/>
              <a:ext cx="3004491" cy="5389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2"/>
              <a:endCxn id="4" idx="6"/>
            </p:cNvCxnSpPr>
            <p:nvPr/>
          </p:nvCxnSpPr>
          <p:spPr>
            <a:xfrm flipH="1" flipV="1">
              <a:off x="2091297" y="2822521"/>
              <a:ext cx="2985506" cy="168413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2"/>
              <a:endCxn id="6" idx="6"/>
            </p:cNvCxnSpPr>
            <p:nvPr/>
          </p:nvCxnSpPr>
          <p:spPr>
            <a:xfrm flipH="1">
              <a:off x="2082978" y="3361473"/>
              <a:ext cx="3012810" cy="54175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5" idx="2"/>
              <a:endCxn id="6" idx="6"/>
            </p:cNvCxnSpPr>
            <p:nvPr/>
          </p:nvCxnSpPr>
          <p:spPr>
            <a:xfrm flipH="1" flipV="1">
              <a:off x="2082978" y="3903231"/>
              <a:ext cx="2993825" cy="11508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2"/>
              <a:endCxn id="8" idx="6"/>
            </p:cNvCxnSpPr>
            <p:nvPr/>
          </p:nvCxnSpPr>
          <p:spPr>
            <a:xfrm flipH="1">
              <a:off x="2072312" y="4506655"/>
              <a:ext cx="3004491" cy="52962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2"/>
              <a:endCxn id="7" idx="6"/>
            </p:cNvCxnSpPr>
            <p:nvPr/>
          </p:nvCxnSpPr>
          <p:spPr>
            <a:xfrm flipH="1" flipV="1">
              <a:off x="2072312" y="4488840"/>
              <a:ext cx="3015157" cy="166013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2"/>
            </p:cNvCxnSpPr>
            <p:nvPr/>
          </p:nvCxnSpPr>
          <p:spPr>
            <a:xfrm flipH="1">
              <a:off x="2091298" y="2840336"/>
              <a:ext cx="3004490" cy="33264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2"/>
              <a:endCxn id="9" idx="6"/>
            </p:cNvCxnSpPr>
            <p:nvPr/>
          </p:nvCxnSpPr>
          <p:spPr>
            <a:xfrm flipH="1">
              <a:off x="2072312" y="3921046"/>
              <a:ext cx="3015157" cy="166267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2"/>
              <a:endCxn id="9" idx="6"/>
            </p:cNvCxnSpPr>
            <p:nvPr/>
          </p:nvCxnSpPr>
          <p:spPr>
            <a:xfrm flipH="1" flipV="1">
              <a:off x="2072312" y="5583718"/>
              <a:ext cx="3004491" cy="1781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2"/>
              <a:endCxn id="8" idx="6"/>
            </p:cNvCxnSpPr>
            <p:nvPr/>
          </p:nvCxnSpPr>
          <p:spPr>
            <a:xfrm flipH="1" flipV="1">
              <a:off x="2072312" y="5036279"/>
              <a:ext cx="3015157" cy="11126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5" idx="2"/>
            </p:cNvCxnSpPr>
            <p:nvPr/>
          </p:nvCxnSpPr>
          <p:spPr>
            <a:xfrm flipH="1">
              <a:off x="2101964" y="5054094"/>
              <a:ext cx="2974839" cy="10770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3" idx="2"/>
              <a:endCxn id="5" idx="6"/>
            </p:cNvCxnSpPr>
            <p:nvPr/>
          </p:nvCxnSpPr>
          <p:spPr>
            <a:xfrm flipH="1" flipV="1">
              <a:off x="2091297" y="3343658"/>
              <a:ext cx="2996172" cy="57738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473268" y="1831783"/>
            <a:ext cx="3000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Can color the vertices red and orange so that there are no edges between any same-colored vertices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486184" y="3361472"/>
            <a:ext cx="3000138" cy="1938992"/>
            <a:chOff x="5949268" y="3361472"/>
            <a:chExt cx="3000138" cy="1938992"/>
          </a:xfrm>
        </p:grpSpPr>
        <p:sp>
          <p:nvSpPr>
            <p:cNvPr id="57" name="TextBox 56"/>
            <p:cNvSpPr txBox="1"/>
            <p:nvPr/>
          </p:nvSpPr>
          <p:spPr>
            <a:xfrm>
              <a:off x="5949268" y="3361472"/>
              <a:ext cx="3000138" cy="193899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4"/>
                  </a:solidFill>
                </a:rPr>
                <a:t>Example:</a:t>
              </a:r>
            </a:p>
            <a:p>
              <a:pPr algn="r"/>
              <a:r>
                <a:rPr lang="en-US" sz="2400" dirty="0"/>
                <a:t>are students</a:t>
              </a:r>
            </a:p>
            <a:p>
              <a:pPr algn="r"/>
              <a:r>
                <a:rPr lang="en-US" sz="2400" dirty="0"/>
                <a:t>are classes</a:t>
              </a:r>
            </a:p>
            <a:p>
              <a:pPr algn="r"/>
              <a:r>
                <a:rPr lang="en-US" sz="2400" dirty="0"/>
                <a:t>if the student is enrolled in the class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7005483" y="3830531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228002" y="4233285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597149" y="4640349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199217" y="4610997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2"/>
              <a:endCxn id="63" idx="6"/>
            </p:cNvCxnSpPr>
            <p:nvPr/>
          </p:nvCxnSpPr>
          <p:spPr>
            <a:xfrm flipH="1" flipV="1">
              <a:off x="6407636" y="4723030"/>
              <a:ext cx="189513" cy="29352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222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graph bipartite?</a:t>
            </a:r>
          </a:p>
        </p:txBody>
      </p:sp>
      <p:sp>
        <p:nvSpPr>
          <p:cNvPr id="4" name="Oval 3"/>
          <p:cNvSpPr/>
          <p:nvPr/>
        </p:nvSpPr>
        <p:spPr>
          <a:xfrm>
            <a:off x="4095641" y="1988740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95641" y="250987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87322" y="3069450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076656" y="3655059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76656" y="4202498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76656" y="474993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087322" y="529737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534188" y="2006555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34188" y="2527692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525869" y="3087265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15203" y="367287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15203" y="4220313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15203" y="4767752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525869" y="531519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4529698" y="2194991"/>
            <a:ext cx="3004491" cy="5389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4529697" y="2194991"/>
            <a:ext cx="2985506" cy="168413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4521378" y="2733943"/>
            <a:ext cx="3012810" cy="54175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4521379" y="3275702"/>
            <a:ext cx="2993825" cy="11508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0" idx="6"/>
          </p:cNvCxnSpPr>
          <p:nvPr/>
        </p:nvCxnSpPr>
        <p:spPr>
          <a:xfrm flipH="1">
            <a:off x="4510713" y="3879125"/>
            <a:ext cx="3004491" cy="52962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2"/>
            <a:endCxn id="9" idx="6"/>
          </p:cNvCxnSpPr>
          <p:nvPr/>
        </p:nvCxnSpPr>
        <p:spPr>
          <a:xfrm flipH="1" flipV="1">
            <a:off x="4510713" y="3861310"/>
            <a:ext cx="3015157" cy="166013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4529698" y="2212806"/>
            <a:ext cx="3004490" cy="33264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  <a:endCxn id="11" idx="6"/>
          </p:cNvCxnSpPr>
          <p:nvPr/>
        </p:nvCxnSpPr>
        <p:spPr>
          <a:xfrm flipH="1">
            <a:off x="4510713" y="3293516"/>
            <a:ext cx="3015157" cy="166267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2"/>
            <a:endCxn id="11" idx="6"/>
          </p:cNvCxnSpPr>
          <p:nvPr/>
        </p:nvCxnSpPr>
        <p:spPr>
          <a:xfrm flipH="1" flipV="1">
            <a:off x="4510713" y="4956189"/>
            <a:ext cx="3004491" cy="1781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10" idx="6"/>
          </p:cNvCxnSpPr>
          <p:nvPr/>
        </p:nvCxnSpPr>
        <p:spPr>
          <a:xfrm flipH="1" flipV="1">
            <a:off x="4510713" y="4408750"/>
            <a:ext cx="3015157" cy="11126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2"/>
          </p:cNvCxnSpPr>
          <p:nvPr/>
        </p:nvCxnSpPr>
        <p:spPr>
          <a:xfrm flipH="1">
            <a:off x="4540365" y="4426565"/>
            <a:ext cx="2974839" cy="10770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2"/>
            <a:endCxn id="7" idx="6"/>
          </p:cNvCxnSpPr>
          <p:nvPr/>
        </p:nvCxnSpPr>
        <p:spPr>
          <a:xfrm flipH="1" flipV="1">
            <a:off x="4529697" y="2716128"/>
            <a:ext cx="2996172" cy="57738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74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7414424" y="5962605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58544" y="143144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52650" y="2194991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53885" y="5749188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631452" y="382563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96000" y="169972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12687" y="2335986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525869" y="3087265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039203" y="366978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1104" y="4835220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15203" y="4767752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576643" y="4422717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2586707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2586707" y="2401243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8065509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8065509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7784915" y="4628969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5473137" y="3293517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3105161" y="1936801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9170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7949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6530057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736857" y="1584708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102646" y="5378332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5473136" y="4974005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7578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8953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6313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4929035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2586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3041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7896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5166213" y="2748489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7959925" y="3293517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3041594" y="5187313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50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7414424" y="5962605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58544" y="143144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52650" y="219499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53885" y="5749188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631452" y="382563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96000" y="1699724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12687" y="233598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525869" y="3087265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039203" y="366978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1104" y="4835220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15203" y="4767752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576643" y="442271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2586707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2586707" y="2401243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8065509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8065509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7784915" y="4628969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5473137" y="3293517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3105161" y="1936801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9170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7949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6530057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736857" y="1584708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102646" y="5378332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5473136" y="4974005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7578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8953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6313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4929035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2586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3041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7896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5166213" y="2748489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7959925" y="3293517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3041594" y="5187313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1" idx="4"/>
            <a:endCxn id="12" idx="7"/>
          </p:cNvCxnSpPr>
          <p:nvPr/>
        </p:nvCxnSpPr>
        <p:spPr>
          <a:xfrm flipH="1">
            <a:off x="5983178" y="2112227"/>
            <a:ext cx="329851" cy="28416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20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accent4"/>
                </a:solidFill>
              </a:rPr>
              <a:t>There are a lot of graphs.</a:t>
            </a:r>
          </a:p>
          <a:p>
            <a:endParaRPr lang="en-US" dirty="0"/>
          </a:p>
          <a:p>
            <a:r>
              <a:rPr lang="en-US" dirty="0"/>
              <a:t>We want to answer questions about them.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Efficient routing?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Community detection/clustering?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 ordering that respects dependencies?</a:t>
            </a:r>
          </a:p>
          <a:p>
            <a:pPr lvl="1"/>
            <a:endParaRPr lang="en-US" dirty="0"/>
          </a:p>
          <a:p>
            <a:r>
              <a:rPr lang="en-US" dirty="0"/>
              <a:t>This is what we’ll do for the next several lectures.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4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using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825625"/>
            <a:ext cx="6002499" cy="4351338"/>
          </a:xfrm>
        </p:spPr>
        <p:txBody>
          <a:bodyPr/>
          <a:lstStyle/>
          <a:p>
            <a:r>
              <a:rPr lang="en-US" dirty="0"/>
              <a:t>Color the levels of the BFS tree in alternating colors.</a:t>
            </a:r>
          </a:p>
          <a:p>
            <a:r>
              <a:rPr lang="en-US" dirty="0">
                <a:solidFill>
                  <a:schemeClr val="accent1"/>
                </a:solidFill>
              </a:rPr>
              <a:t>If you ever color a node so that you never color two connected nodes the same, then it is bipartite.</a:t>
            </a:r>
          </a:p>
          <a:p>
            <a:r>
              <a:rPr lang="en-US" dirty="0">
                <a:solidFill>
                  <a:schemeClr val="accent4"/>
                </a:solidFill>
              </a:rPr>
              <a:t>Otherwise, it’s not.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064562" y="2041421"/>
            <a:ext cx="2603438" cy="4514315"/>
            <a:chOff x="6540562" y="2041420"/>
            <a:chExt cx="2603438" cy="4514315"/>
          </a:xfrm>
        </p:grpSpPr>
        <p:grpSp>
          <p:nvGrpSpPr>
            <p:cNvPr id="4" name="Group 3"/>
            <p:cNvGrpSpPr/>
            <p:nvPr/>
          </p:nvGrpSpPr>
          <p:grpSpPr>
            <a:xfrm>
              <a:off x="6540562" y="2041420"/>
              <a:ext cx="2603438" cy="4514315"/>
              <a:chOff x="6540561" y="1421988"/>
              <a:chExt cx="2603438" cy="451431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7525848" y="2816946"/>
                  <a:ext cx="410411" cy="506288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Oval 11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D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Oval 17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936259" y="2816946"/>
                  <a:ext cx="582059" cy="61505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/>
            <p:cNvCxnSpPr/>
            <p:nvPr/>
          </p:nvCxnSpPr>
          <p:spPr>
            <a:xfrm flipH="1">
              <a:off x="7159115" y="5480481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068530" y="5247501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72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1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912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62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082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1101661">
            <a:off x="6419726" y="6015109"/>
            <a:ext cx="338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CLEARLY BIPARTITE!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1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67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98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47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180728"/>
          </a:xfrm>
        </p:spPr>
        <p:txBody>
          <a:bodyPr/>
          <a:lstStyle/>
          <a:p>
            <a:r>
              <a:rPr lang="en-US" dirty="0"/>
              <a:t>Has </a:t>
            </a:r>
            <a:r>
              <a:rPr lang="en-US" dirty="0">
                <a:solidFill>
                  <a:schemeClr val="accent1"/>
                </a:solidFill>
              </a:rPr>
              <a:t>vertices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edges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edges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{1,3}, {2,4}, {3,4}, {2,3} }</a:t>
            </a:r>
          </a:p>
        </p:txBody>
      </p:sp>
      <p:sp>
        <p:nvSpPr>
          <p:cNvPr id="8" name="Oval 7"/>
          <p:cNvSpPr/>
          <p:nvPr/>
        </p:nvSpPr>
        <p:spPr>
          <a:xfrm>
            <a:off x="7431741" y="1686441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00565" y="705178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97788" y="255601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37928" y="3653214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6"/>
            <a:endCxn id="12" idx="3"/>
          </p:cNvCxnSpPr>
          <p:nvPr/>
        </p:nvCxnSpPr>
        <p:spPr>
          <a:xfrm flipV="1">
            <a:off x="8283386" y="3106951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7960658" y="1350637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9323295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7982674" y="2237375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49787" y="5352288"/>
            <a:ext cx="480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u="sng" dirty="0">
                <a:solidFill>
                  <a:schemeClr val="accent5"/>
                </a:solidFill>
              </a:rPr>
              <a:t>degree</a:t>
            </a:r>
            <a:r>
              <a:rPr lang="en-US" sz="2400" dirty="0"/>
              <a:t>  of vertex 4 is 2.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There are 2 edges coming out.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Vertex 4’s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u="sng" dirty="0">
                <a:solidFill>
                  <a:schemeClr val="accent5"/>
                </a:solidFill>
              </a:rPr>
              <a:t>neighbors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are 2 and 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17834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4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  <p:bldP spid="3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81714" y="326702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53375" y="187046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45426" y="438671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18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3311319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3311319" y="2435054"/>
            <a:ext cx="1034639" cy="3353635"/>
          </a:xfrm>
          <a:prstGeom prst="line">
            <a:avLst/>
          </a:prstGeom>
          <a:ln w="66675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3081184" y="3748926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47" y="1934271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99704" y="5224104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868" y="298473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4552844" y="2352372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6692286" y="3549315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344895" y="3466633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3603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3166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55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8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8255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8048" y="338494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8048" y="420525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8255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470" y="3811122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4386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48048" y="502556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8255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8048" y="2547808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8255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638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1101661">
            <a:off x="1638772" y="4518769"/>
            <a:ext cx="2299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WHOA NOT BIPARTITE!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0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302" y="2506663"/>
            <a:ext cx="6480073" cy="28470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BFS can be used to detect bipartite-ness in time O(n + m).</a:t>
            </a:r>
          </a:p>
        </p:txBody>
      </p:sp>
    </p:spTree>
    <p:extLst>
      <p:ext uri="{BB962C8B-B14F-4D97-AF65-F5344CB8AC3E}">
        <p14:creationId xmlns:p14="http://schemas.microsoft.com/office/powerpoint/2010/main" val="1684718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9EF73-F4D6-4805-A1AA-70D4E1502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148" y="1825625"/>
            <a:ext cx="8138652" cy="4351338"/>
          </a:xfrm>
        </p:spPr>
        <p:txBody>
          <a:bodyPr>
            <a:normAutofit/>
          </a:bodyPr>
          <a:lstStyle/>
          <a:p>
            <a:r>
              <a:rPr lang="en-US" sz="4000" dirty="0"/>
              <a:t>Consider a hash table of size m = 1000 and a corresponding hash function </a:t>
            </a:r>
            <a:br>
              <a:rPr lang="en-US" sz="4000" dirty="0"/>
            </a:br>
            <a:r>
              <a:rPr lang="en-US" sz="4000" dirty="0"/>
              <a:t>h(k) = ⌊m (kA mod 1)⌋ for . Compute the locations to which the keys 61, 62, 63, 64, and 65 are mapped. A is equal to 0.618033</a:t>
            </a:r>
            <a:endParaRPr lang="en-PK" sz="4000" dirty="0"/>
          </a:p>
        </p:txBody>
      </p:sp>
    </p:spTree>
    <p:extLst>
      <p:ext uri="{BB962C8B-B14F-4D97-AF65-F5344CB8AC3E}">
        <p14:creationId xmlns:p14="http://schemas.microsoft.com/office/powerpoint/2010/main" val="2956963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4|20.6|7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8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6.9|8|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0.5|0.3|0.3|0.6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3|0.3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5|7.6|1.5|1.8|0.4|2.5|6.5|6.7|1.2|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7|0.8|14.1|0.6|1.3|2.5|21.9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1.3|15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6.6|0.5|1|1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1|3.3|28.6|3.8|0.6|0.4|0.4|5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7|0.5|1.4|7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5|0.4|11.3|0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|8.7|1|11.2|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0.4|17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7|0.5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5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9.3|19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7|0.7|3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44.6|1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4.4|27.5|6.1|26.8|22.9|9|1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0.6|27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12937</TotalTime>
  <Words>3886</Words>
  <Application>Microsoft Office PowerPoint</Application>
  <PresentationFormat>Widescreen</PresentationFormat>
  <Paragraphs>854</Paragraphs>
  <Slides>92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Comic Sans MS</vt:lpstr>
      <vt:lpstr>Copperplate Gothic Bold</vt:lpstr>
      <vt:lpstr>Courier</vt:lpstr>
      <vt:lpstr>Phosphate Inline</vt:lpstr>
      <vt:lpstr>Office Theme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Undirected Graphs</vt:lpstr>
      <vt:lpstr>Directed Graphs</vt:lpstr>
      <vt:lpstr>Graph Representation</vt:lpstr>
      <vt:lpstr>How do we represent graphs?</vt:lpstr>
      <vt:lpstr>How do we represent graphs?</vt:lpstr>
      <vt:lpstr>How do we represent graphs?</vt:lpstr>
      <vt:lpstr>How do we represent graphs?</vt:lpstr>
      <vt:lpstr>In either case</vt:lpstr>
      <vt:lpstr>Trade-offs</vt:lpstr>
      <vt:lpstr>Assignment Question 1</vt:lpstr>
      <vt:lpstr>Depth-first search</vt:lpstr>
      <vt:lpstr>How do we explore a graph?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pseudocode</vt:lpstr>
      <vt:lpstr>Depth First Search  Exploring a labyrinth with pseudocode</vt:lpstr>
      <vt:lpstr>Depth First Search </vt:lpstr>
      <vt:lpstr>Depth First Search  </vt:lpstr>
      <vt:lpstr>Depth First Search  </vt:lpstr>
      <vt:lpstr>Depth First Search  </vt:lpstr>
      <vt:lpstr>Depth First Search  </vt:lpstr>
      <vt:lpstr>Depth First Search  </vt:lpstr>
      <vt:lpstr>Depth First Search  </vt:lpstr>
      <vt:lpstr>DFS finds all the nodes reachable from the starting point</vt:lpstr>
      <vt:lpstr>Why is it called depth-first?</vt:lpstr>
      <vt:lpstr>Running time To explore just the connected component we started in</vt:lpstr>
      <vt:lpstr>Running time To explore the whole thing</vt:lpstr>
      <vt:lpstr>Applications of DFS</vt:lpstr>
      <vt:lpstr>topological sorting: Application of DFS</vt:lpstr>
      <vt:lpstr>Let’s do DFS</vt:lpstr>
      <vt:lpstr>This is not an accident</vt:lpstr>
      <vt:lpstr>A more general statement  (this holds even if there are cycles) This is called the “parentheses theorem” in CLRS</vt:lpstr>
      <vt:lpstr>So to prove this -&gt;</vt:lpstr>
      <vt:lpstr>Back to this problem</vt:lpstr>
      <vt:lpstr>In reverse order of finishing time</vt:lpstr>
      <vt:lpstr>What did we just learn?</vt:lpstr>
      <vt:lpstr>Classification of Edges</vt:lpstr>
      <vt:lpstr>Breadth-First Search</vt:lpstr>
      <vt:lpstr>How do we explore a graph?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pseudocode</vt:lpstr>
      <vt:lpstr>BFS also finds all the nodes reachable from the starting point</vt:lpstr>
      <vt:lpstr>Running time To explore the whole thing</vt:lpstr>
      <vt:lpstr>Why is it called breadth-first?</vt:lpstr>
      <vt:lpstr>Applications of BFS</vt:lpstr>
      <vt:lpstr>Application: shortest path</vt:lpstr>
      <vt:lpstr>Application: shortest path</vt:lpstr>
      <vt:lpstr>To find the distance between w and all other vertices v</vt:lpstr>
      <vt:lpstr>What did we just learn?</vt:lpstr>
      <vt:lpstr>Application: testing if a graph is bipartite</vt:lpstr>
      <vt:lpstr>Is this graph bipartite?</vt:lpstr>
      <vt:lpstr>How about this one?</vt:lpstr>
      <vt:lpstr>How about this one?</vt:lpstr>
      <vt:lpstr>Solution using BFS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What did we just learn?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Mary Katherine Wootters</dc:creator>
  <cp:lastModifiedBy>Nazeef Ul Haq</cp:lastModifiedBy>
  <cp:revision>98</cp:revision>
  <cp:lastPrinted>2017-05-01T18:52:03Z</cp:lastPrinted>
  <dcterms:created xsi:type="dcterms:W3CDTF">2017-04-30T14:57:01Z</dcterms:created>
  <dcterms:modified xsi:type="dcterms:W3CDTF">2025-11-30T17:40:47Z</dcterms:modified>
</cp:coreProperties>
</file>